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sldIdLst>
    <p:sldId id="257" r:id="rId2"/>
    <p:sldId id="785" r:id="rId3"/>
    <p:sldId id="797" r:id="rId4"/>
    <p:sldId id="737" r:id="rId5"/>
    <p:sldId id="792" r:id="rId6"/>
    <p:sldId id="773" r:id="rId7"/>
    <p:sldId id="790" r:id="rId8"/>
    <p:sldId id="278" r:id="rId9"/>
    <p:sldId id="791" r:id="rId10"/>
    <p:sldId id="774" r:id="rId11"/>
    <p:sldId id="776" r:id="rId12"/>
    <p:sldId id="806" r:id="rId13"/>
    <p:sldId id="825" r:id="rId14"/>
    <p:sldId id="826" r:id="rId15"/>
    <p:sldId id="822" r:id="rId16"/>
    <p:sldId id="821" r:id="rId17"/>
    <p:sldId id="795" r:id="rId18"/>
    <p:sldId id="266" r:id="rId19"/>
    <p:sldId id="286" r:id="rId20"/>
    <p:sldId id="775" r:id="rId21"/>
    <p:sldId id="778" r:id="rId22"/>
    <p:sldId id="779" r:id="rId23"/>
    <p:sldId id="780" r:id="rId24"/>
    <p:sldId id="808" r:id="rId25"/>
    <p:sldId id="807" r:id="rId26"/>
    <p:sldId id="820" r:id="rId27"/>
    <p:sldId id="819" r:id="rId28"/>
    <p:sldId id="260" r:id="rId29"/>
    <p:sldId id="782" r:id="rId30"/>
    <p:sldId id="783" r:id="rId31"/>
    <p:sldId id="784" r:id="rId32"/>
    <p:sldId id="786" r:id="rId33"/>
    <p:sldId id="287" r:id="rId34"/>
    <p:sldId id="787" r:id="rId35"/>
    <p:sldId id="789" r:id="rId36"/>
    <p:sldId id="827" r:id="rId37"/>
    <p:sldId id="798" r:id="rId38"/>
    <p:sldId id="812" r:id="rId39"/>
    <p:sldId id="810" r:id="rId40"/>
    <p:sldId id="804" r:id="rId41"/>
    <p:sldId id="813" r:id="rId42"/>
    <p:sldId id="815" r:id="rId43"/>
    <p:sldId id="803" r:id="rId44"/>
    <p:sldId id="802" r:id="rId45"/>
    <p:sldId id="816" r:id="rId46"/>
    <p:sldId id="805" r:id="rId47"/>
    <p:sldId id="814" r:id="rId48"/>
    <p:sldId id="809" r:id="rId49"/>
    <p:sldId id="800" r:id="rId50"/>
    <p:sldId id="801" r:id="rId51"/>
    <p:sldId id="796" r:id="rId52"/>
    <p:sldId id="794" r:id="rId53"/>
    <p:sldId id="828" r:id="rId54"/>
    <p:sldId id="829" r:id="rId55"/>
    <p:sldId id="823" r:id="rId56"/>
    <p:sldId id="824" r:id="rId57"/>
    <p:sldId id="831" r:id="rId58"/>
    <p:sldId id="830" r:id="rId59"/>
    <p:sldId id="817" r:id="rId60"/>
    <p:sldId id="818" r:id="rId6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4F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660"/>
  </p:normalViewPr>
  <p:slideViewPr>
    <p:cSldViewPr snapToGrid="0">
      <p:cViewPr varScale="1">
        <p:scale>
          <a:sx n="97" d="100"/>
          <a:sy n="97" d="100"/>
        </p:scale>
        <p:origin x="984" y="306"/>
      </p:cViewPr>
      <p:guideLst/>
    </p:cSldViewPr>
  </p:slideViewPr>
  <p:notesTextViewPr>
    <p:cViewPr>
      <p:scale>
        <a:sx n="1" d="1"/>
        <a:sy n="1" d="1"/>
      </p:scale>
      <p:origin x="0" y="0"/>
    </p:cViewPr>
  </p:notesTextViewPr>
  <p:sorterViewPr>
    <p:cViewPr>
      <p:scale>
        <a:sx n="100" d="100"/>
        <a:sy n="100" d="100"/>
      </p:scale>
      <p:origin x="0" y="-161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C830E-0D6D-4A77-9437-8E90DFA74EEA}" type="datetimeFigureOut">
              <a:rPr lang="es-MX" smtClean="0"/>
              <a:t>08/03/2025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D1EC2-A29C-470F-B51E-C656E94B28DC}" type="slidenum">
              <a:rPr lang="es-MX" smtClean="0"/>
              <a:t>‹Nº›</a:t>
            </a:fld>
            <a:endParaRPr lang="es-MX"/>
          </a:p>
        </p:txBody>
      </p:sp>
    </p:spTree>
    <p:extLst>
      <p:ext uri="{BB962C8B-B14F-4D97-AF65-F5344CB8AC3E}">
        <p14:creationId xmlns:p14="http://schemas.microsoft.com/office/powerpoint/2010/main" val="355413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70D1EC2-A29C-470F-B51E-C656E94B28DC}" type="slidenum">
              <a:rPr lang="es-MX" smtClean="0"/>
              <a:t>3</a:t>
            </a:fld>
            <a:endParaRPr lang="es-MX"/>
          </a:p>
        </p:txBody>
      </p:sp>
    </p:spTree>
    <p:extLst>
      <p:ext uri="{BB962C8B-B14F-4D97-AF65-F5344CB8AC3E}">
        <p14:creationId xmlns:p14="http://schemas.microsoft.com/office/powerpoint/2010/main" val="2105337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11AF4-E2B4-8D3B-34FD-DAF7EBCFE8E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12ECE4B-2C51-4D84-1D38-0BC2A60C150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F6E2FAB-290D-1EB5-4C28-DB4F8E4DCB8E}"/>
              </a:ext>
            </a:extLst>
          </p:cNvPr>
          <p:cNvSpPr>
            <a:spLocks noGrp="1"/>
          </p:cNvSpPr>
          <p:nvPr>
            <p:ph type="body" idx="1"/>
          </p:nvPr>
        </p:nvSpPr>
        <p:spPr/>
        <p:txBody>
          <a:bodyPr/>
          <a:lstStyle/>
          <a:p>
            <a:endParaRPr lang="es-ES" dirty="0"/>
          </a:p>
          <a:p>
            <a:endParaRPr lang="es-MX" dirty="0"/>
          </a:p>
        </p:txBody>
      </p:sp>
      <p:sp>
        <p:nvSpPr>
          <p:cNvPr id="4" name="Marcador de número de diapositiva 3">
            <a:extLst>
              <a:ext uri="{FF2B5EF4-FFF2-40B4-BE49-F238E27FC236}">
                <a16:creationId xmlns:a16="http://schemas.microsoft.com/office/drawing/2014/main" id="{49BB230F-681C-60B3-45BA-FEFD40A627A3}"/>
              </a:ext>
            </a:extLst>
          </p:cNvPr>
          <p:cNvSpPr>
            <a:spLocks noGrp="1"/>
          </p:cNvSpPr>
          <p:nvPr>
            <p:ph type="sldNum" sz="quarter" idx="5"/>
          </p:nvPr>
        </p:nvSpPr>
        <p:spPr/>
        <p:txBody>
          <a:bodyPr/>
          <a:lstStyle/>
          <a:p>
            <a:fld id="{170D1EC2-A29C-470F-B51E-C656E94B28DC}" type="slidenum">
              <a:rPr lang="es-MX" smtClean="0"/>
              <a:t>58</a:t>
            </a:fld>
            <a:endParaRPr lang="es-MX"/>
          </a:p>
        </p:txBody>
      </p:sp>
    </p:spTree>
    <p:extLst>
      <p:ext uri="{BB962C8B-B14F-4D97-AF65-F5344CB8AC3E}">
        <p14:creationId xmlns:p14="http://schemas.microsoft.com/office/powerpoint/2010/main" val="118119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MX" dirty="0"/>
          </a:p>
        </p:txBody>
      </p:sp>
      <p:sp>
        <p:nvSpPr>
          <p:cNvPr id="4" name="Marcador de número de diapositiva 3"/>
          <p:cNvSpPr>
            <a:spLocks noGrp="1"/>
          </p:cNvSpPr>
          <p:nvPr>
            <p:ph type="sldNum" sz="quarter" idx="5"/>
          </p:nvPr>
        </p:nvSpPr>
        <p:spPr/>
        <p:txBody>
          <a:bodyPr/>
          <a:lstStyle/>
          <a:p>
            <a:fld id="{170D1EC2-A29C-470F-B51E-C656E94B28DC}" type="slidenum">
              <a:rPr lang="es-MX" smtClean="0"/>
              <a:t>12</a:t>
            </a:fld>
            <a:endParaRPr lang="es-MX"/>
          </a:p>
        </p:txBody>
      </p:sp>
    </p:spTree>
    <p:extLst>
      <p:ext uri="{BB962C8B-B14F-4D97-AF65-F5344CB8AC3E}">
        <p14:creationId xmlns:p14="http://schemas.microsoft.com/office/powerpoint/2010/main" val="3289221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5D35F-2D9A-F3DA-11A8-9A502393DE0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FAEA068-31F1-084C-3702-69B65026844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41609B4-656E-2701-E756-EDF2DD771B7A}"/>
              </a:ext>
            </a:extLst>
          </p:cNvPr>
          <p:cNvSpPr>
            <a:spLocks noGrp="1"/>
          </p:cNvSpPr>
          <p:nvPr>
            <p:ph type="body" idx="1"/>
          </p:nvPr>
        </p:nvSpPr>
        <p:spPr/>
        <p:txBody>
          <a:bodyPr/>
          <a:lstStyle/>
          <a:p>
            <a:endParaRPr lang="es-ES" dirty="0"/>
          </a:p>
          <a:p>
            <a:endParaRPr lang="es-MX" dirty="0"/>
          </a:p>
        </p:txBody>
      </p:sp>
      <p:sp>
        <p:nvSpPr>
          <p:cNvPr id="4" name="Marcador de número de diapositiva 3">
            <a:extLst>
              <a:ext uri="{FF2B5EF4-FFF2-40B4-BE49-F238E27FC236}">
                <a16:creationId xmlns:a16="http://schemas.microsoft.com/office/drawing/2014/main" id="{74F05F98-587D-09C2-EF5D-E2D5CF5E6811}"/>
              </a:ext>
            </a:extLst>
          </p:cNvPr>
          <p:cNvSpPr>
            <a:spLocks noGrp="1"/>
          </p:cNvSpPr>
          <p:nvPr>
            <p:ph type="sldNum" sz="quarter" idx="5"/>
          </p:nvPr>
        </p:nvSpPr>
        <p:spPr/>
        <p:txBody>
          <a:bodyPr/>
          <a:lstStyle/>
          <a:p>
            <a:fld id="{170D1EC2-A29C-470F-B51E-C656E94B28DC}" type="slidenum">
              <a:rPr lang="es-MX" smtClean="0"/>
              <a:t>13</a:t>
            </a:fld>
            <a:endParaRPr lang="es-MX"/>
          </a:p>
        </p:txBody>
      </p:sp>
    </p:spTree>
    <p:extLst>
      <p:ext uri="{BB962C8B-B14F-4D97-AF65-F5344CB8AC3E}">
        <p14:creationId xmlns:p14="http://schemas.microsoft.com/office/powerpoint/2010/main" val="159895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DEF0B-5EA0-A655-A510-C408B7D134A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2BE08FE-1125-A0CF-A9BD-36D512B857C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CEB1108-5FDC-71D0-56EA-40BE5C3B96AB}"/>
              </a:ext>
            </a:extLst>
          </p:cNvPr>
          <p:cNvSpPr>
            <a:spLocks noGrp="1"/>
          </p:cNvSpPr>
          <p:nvPr>
            <p:ph type="body" idx="1"/>
          </p:nvPr>
        </p:nvSpPr>
        <p:spPr/>
        <p:txBody>
          <a:bodyPr/>
          <a:lstStyle/>
          <a:p>
            <a:endParaRPr lang="es-ES" dirty="0"/>
          </a:p>
          <a:p>
            <a:endParaRPr lang="es-MX" dirty="0"/>
          </a:p>
        </p:txBody>
      </p:sp>
      <p:sp>
        <p:nvSpPr>
          <p:cNvPr id="4" name="Marcador de número de diapositiva 3">
            <a:extLst>
              <a:ext uri="{FF2B5EF4-FFF2-40B4-BE49-F238E27FC236}">
                <a16:creationId xmlns:a16="http://schemas.microsoft.com/office/drawing/2014/main" id="{01BB3E72-70B3-71F7-E225-D9C622CE7BFD}"/>
              </a:ext>
            </a:extLst>
          </p:cNvPr>
          <p:cNvSpPr>
            <a:spLocks noGrp="1"/>
          </p:cNvSpPr>
          <p:nvPr>
            <p:ph type="sldNum" sz="quarter" idx="5"/>
          </p:nvPr>
        </p:nvSpPr>
        <p:spPr/>
        <p:txBody>
          <a:bodyPr/>
          <a:lstStyle/>
          <a:p>
            <a:fld id="{170D1EC2-A29C-470F-B51E-C656E94B28DC}" type="slidenum">
              <a:rPr lang="es-MX" smtClean="0"/>
              <a:t>14</a:t>
            </a:fld>
            <a:endParaRPr lang="es-MX"/>
          </a:p>
        </p:txBody>
      </p:sp>
    </p:spTree>
    <p:extLst>
      <p:ext uri="{BB962C8B-B14F-4D97-AF65-F5344CB8AC3E}">
        <p14:creationId xmlns:p14="http://schemas.microsoft.com/office/powerpoint/2010/main" val="477880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5B8C4-3E4F-84C0-C3FA-951983D36FC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3C50B19-DD3D-5704-B303-BBCDEAFF8DB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07F036D-6D10-8C70-AD3D-B6812C1ED3EC}"/>
              </a:ext>
            </a:extLst>
          </p:cNvPr>
          <p:cNvSpPr>
            <a:spLocks noGrp="1"/>
          </p:cNvSpPr>
          <p:nvPr>
            <p:ph type="body" idx="1"/>
          </p:nvPr>
        </p:nvSpPr>
        <p:spPr/>
        <p:txBody>
          <a:bodyPr/>
          <a:lstStyle/>
          <a:p>
            <a:endParaRPr lang="es-ES" dirty="0"/>
          </a:p>
          <a:p>
            <a:endParaRPr lang="es-MX" dirty="0"/>
          </a:p>
        </p:txBody>
      </p:sp>
      <p:sp>
        <p:nvSpPr>
          <p:cNvPr id="4" name="Marcador de número de diapositiva 3">
            <a:extLst>
              <a:ext uri="{FF2B5EF4-FFF2-40B4-BE49-F238E27FC236}">
                <a16:creationId xmlns:a16="http://schemas.microsoft.com/office/drawing/2014/main" id="{6906CD53-ABDE-81B5-CDE0-47D68DBAC317}"/>
              </a:ext>
            </a:extLst>
          </p:cNvPr>
          <p:cNvSpPr>
            <a:spLocks noGrp="1"/>
          </p:cNvSpPr>
          <p:nvPr>
            <p:ph type="sldNum" sz="quarter" idx="5"/>
          </p:nvPr>
        </p:nvSpPr>
        <p:spPr/>
        <p:txBody>
          <a:bodyPr/>
          <a:lstStyle/>
          <a:p>
            <a:fld id="{170D1EC2-A29C-470F-B51E-C656E94B28DC}" type="slidenum">
              <a:rPr lang="es-MX" smtClean="0"/>
              <a:t>15</a:t>
            </a:fld>
            <a:endParaRPr lang="es-MX"/>
          </a:p>
        </p:txBody>
      </p:sp>
    </p:spTree>
    <p:extLst>
      <p:ext uri="{BB962C8B-B14F-4D97-AF65-F5344CB8AC3E}">
        <p14:creationId xmlns:p14="http://schemas.microsoft.com/office/powerpoint/2010/main" val="332521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DC68E-7D69-C85B-BAA3-ABC7627FD59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EB7EC57-37F4-AC5B-C4BE-3863C736D12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A980BC7-C537-BEE5-4CF9-BD7495327567}"/>
              </a:ext>
            </a:extLst>
          </p:cNvPr>
          <p:cNvSpPr>
            <a:spLocks noGrp="1"/>
          </p:cNvSpPr>
          <p:nvPr>
            <p:ph type="body" idx="1"/>
          </p:nvPr>
        </p:nvSpPr>
        <p:spPr/>
        <p:txBody>
          <a:bodyPr/>
          <a:lstStyle/>
          <a:p>
            <a:endParaRPr lang="es-ES" dirty="0"/>
          </a:p>
          <a:p>
            <a:endParaRPr lang="es-MX" dirty="0"/>
          </a:p>
        </p:txBody>
      </p:sp>
      <p:sp>
        <p:nvSpPr>
          <p:cNvPr id="4" name="Marcador de número de diapositiva 3">
            <a:extLst>
              <a:ext uri="{FF2B5EF4-FFF2-40B4-BE49-F238E27FC236}">
                <a16:creationId xmlns:a16="http://schemas.microsoft.com/office/drawing/2014/main" id="{A414CDFE-9935-B788-9DD6-B99476930522}"/>
              </a:ext>
            </a:extLst>
          </p:cNvPr>
          <p:cNvSpPr>
            <a:spLocks noGrp="1"/>
          </p:cNvSpPr>
          <p:nvPr>
            <p:ph type="sldNum" sz="quarter" idx="5"/>
          </p:nvPr>
        </p:nvSpPr>
        <p:spPr/>
        <p:txBody>
          <a:bodyPr/>
          <a:lstStyle/>
          <a:p>
            <a:fld id="{170D1EC2-A29C-470F-B51E-C656E94B28DC}" type="slidenum">
              <a:rPr lang="es-MX" smtClean="0"/>
              <a:t>16</a:t>
            </a:fld>
            <a:endParaRPr lang="es-MX"/>
          </a:p>
        </p:txBody>
      </p:sp>
    </p:spTree>
    <p:extLst>
      <p:ext uri="{BB962C8B-B14F-4D97-AF65-F5344CB8AC3E}">
        <p14:creationId xmlns:p14="http://schemas.microsoft.com/office/powerpoint/2010/main" val="26313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4371F-343E-5CBB-6B1D-39978552B12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D5B2666-8D0C-7FB4-5DF1-72C6D4FB3B9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6E1F9A1-455E-3F32-3CC0-E8DCE2FF98EB}"/>
              </a:ext>
            </a:extLst>
          </p:cNvPr>
          <p:cNvSpPr>
            <a:spLocks noGrp="1"/>
          </p:cNvSpPr>
          <p:nvPr>
            <p:ph type="body" idx="1"/>
          </p:nvPr>
        </p:nvSpPr>
        <p:spPr/>
        <p:txBody>
          <a:bodyPr/>
          <a:lstStyle/>
          <a:p>
            <a:endParaRPr lang="es-ES" dirty="0"/>
          </a:p>
          <a:p>
            <a:endParaRPr lang="es-MX" dirty="0"/>
          </a:p>
        </p:txBody>
      </p:sp>
      <p:sp>
        <p:nvSpPr>
          <p:cNvPr id="4" name="Marcador de número de diapositiva 3">
            <a:extLst>
              <a:ext uri="{FF2B5EF4-FFF2-40B4-BE49-F238E27FC236}">
                <a16:creationId xmlns:a16="http://schemas.microsoft.com/office/drawing/2014/main" id="{A9C0CDCD-3E8A-F5F8-5AF8-ECF9E98AABC1}"/>
              </a:ext>
            </a:extLst>
          </p:cNvPr>
          <p:cNvSpPr>
            <a:spLocks noGrp="1"/>
          </p:cNvSpPr>
          <p:nvPr>
            <p:ph type="sldNum" sz="quarter" idx="5"/>
          </p:nvPr>
        </p:nvSpPr>
        <p:spPr/>
        <p:txBody>
          <a:bodyPr/>
          <a:lstStyle/>
          <a:p>
            <a:fld id="{170D1EC2-A29C-470F-B51E-C656E94B28DC}" type="slidenum">
              <a:rPr lang="es-MX" smtClean="0"/>
              <a:t>55</a:t>
            </a:fld>
            <a:endParaRPr lang="es-MX"/>
          </a:p>
        </p:txBody>
      </p:sp>
    </p:spTree>
    <p:extLst>
      <p:ext uri="{BB962C8B-B14F-4D97-AF65-F5344CB8AC3E}">
        <p14:creationId xmlns:p14="http://schemas.microsoft.com/office/powerpoint/2010/main" val="1165232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B0A80-3AA1-1A9D-5169-058FFFB667C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B6D6689-D186-9D12-E0D4-536BA27E92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0202C82-96D5-C395-5D20-02317B400003}"/>
              </a:ext>
            </a:extLst>
          </p:cNvPr>
          <p:cNvSpPr>
            <a:spLocks noGrp="1"/>
          </p:cNvSpPr>
          <p:nvPr>
            <p:ph type="body" idx="1"/>
          </p:nvPr>
        </p:nvSpPr>
        <p:spPr/>
        <p:txBody>
          <a:bodyPr/>
          <a:lstStyle/>
          <a:p>
            <a:endParaRPr lang="es-ES" dirty="0"/>
          </a:p>
          <a:p>
            <a:endParaRPr lang="es-MX" dirty="0"/>
          </a:p>
        </p:txBody>
      </p:sp>
      <p:sp>
        <p:nvSpPr>
          <p:cNvPr id="4" name="Marcador de número de diapositiva 3">
            <a:extLst>
              <a:ext uri="{FF2B5EF4-FFF2-40B4-BE49-F238E27FC236}">
                <a16:creationId xmlns:a16="http://schemas.microsoft.com/office/drawing/2014/main" id="{A07F491F-1BF6-85A1-D543-ADAB3AFAAAF4}"/>
              </a:ext>
            </a:extLst>
          </p:cNvPr>
          <p:cNvSpPr>
            <a:spLocks noGrp="1"/>
          </p:cNvSpPr>
          <p:nvPr>
            <p:ph type="sldNum" sz="quarter" idx="5"/>
          </p:nvPr>
        </p:nvSpPr>
        <p:spPr/>
        <p:txBody>
          <a:bodyPr/>
          <a:lstStyle/>
          <a:p>
            <a:fld id="{170D1EC2-A29C-470F-B51E-C656E94B28DC}" type="slidenum">
              <a:rPr lang="es-MX" smtClean="0"/>
              <a:t>56</a:t>
            </a:fld>
            <a:endParaRPr lang="es-MX"/>
          </a:p>
        </p:txBody>
      </p:sp>
    </p:spTree>
    <p:extLst>
      <p:ext uri="{BB962C8B-B14F-4D97-AF65-F5344CB8AC3E}">
        <p14:creationId xmlns:p14="http://schemas.microsoft.com/office/powerpoint/2010/main" val="2525512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7086F-C9A0-95F8-5876-949DEEF25BB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9C60F62-8E44-E40E-87D0-9732FBD699B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A58DDA3-E2BA-D74A-A4C2-7A8D1EB9B2E1}"/>
              </a:ext>
            </a:extLst>
          </p:cNvPr>
          <p:cNvSpPr>
            <a:spLocks noGrp="1"/>
          </p:cNvSpPr>
          <p:nvPr>
            <p:ph type="body" idx="1"/>
          </p:nvPr>
        </p:nvSpPr>
        <p:spPr/>
        <p:txBody>
          <a:bodyPr/>
          <a:lstStyle/>
          <a:p>
            <a:endParaRPr lang="es-ES" dirty="0"/>
          </a:p>
          <a:p>
            <a:endParaRPr lang="es-MX" dirty="0"/>
          </a:p>
        </p:txBody>
      </p:sp>
      <p:sp>
        <p:nvSpPr>
          <p:cNvPr id="4" name="Marcador de número de diapositiva 3">
            <a:extLst>
              <a:ext uri="{FF2B5EF4-FFF2-40B4-BE49-F238E27FC236}">
                <a16:creationId xmlns:a16="http://schemas.microsoft.com/office/drawing/2014/main" id="{70235C1D-5923-E54C-7D3A-CB88F64392FF}"/>
              </a:ext>
            </a:extLst>
          </p:cNvPr>
          <p:cNvSpPr>
            <a:spLocks noGrp="1"/>
          </p:cNvSpPr>
          <p:nvPr>
            <p:ph type="sldNum" sz="quarter" idx="5"/>
          </p:nvPr>
        </p:nvSpPr>
        <p:spPr/>
        <p:txBody>
          <a:bodyPr/>
          <a:lstStyle/>
          <a:p>
            <a:fld id="{170D1EC2-A29C-470F-B51E-C656E94B28DC}" type="slidenum">
              <a:rPr lang="es-MX" smtClean="0"/>
              <a:t>57</a:t>
            </a:fld>
            <a:endParaRPr lang="es-MX"/>
          </a:p>
        </p:txBody>
      </p:sp>
    </p:spTree>
    <p:extLst>
      <p:ext uri="{BB962C8B-B14F-4D97-AF65-F5344CB8AC3E}">
        <p14:creationId xmlns:p14="http://schemas.microsoft.com/office/powerpoint/2010/main" val="376340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E0C3C-F3A3-098F-208D-3C8C5D2C493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6DFC02AB-E302-3CD2-5696-98D32092E5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16581C8A-5A83-7FE6-907F-6847E0892C29}"/>
              </a:ext>
            </a:extLst>
          </p:cNvPr>
          <p:cNvSpPr>
            <a:spLocks noGrp="1"/>
          </p:cNvSpPr>
          <p:nvPr>
            <p:ph type="dt" sz="half" idx="10"/>
          </p:nvPr>
        </p:nvSpPr>
        <p:spPr/>
        <p:txBody>
          <a:bodyPr/>
          <a:lstStyle/>
          <a:p>
            <a:fld id="{F4A942F0-751C-45B9-8A22-30562EF740D5}" type="datetime8">
              <a:rPr lang="es-MX" smtClean="0"/>
              <a:t>08/03/2025 10:18 a. m.</a:t>
            </a:fld>
            <a:endParaRPr lang="es-MX"/>
          </a:p>
        </p:txBody>
      </p:sp>
      <p:sp>
        <p:nvSpPr>
          <p:cNvPr id="5" name="Marcador de pie de página 4">
            <a:extLst>
              <a:ext uri="{FF2B5EF4-FFF2-40B4-BE49-F238E27FC236}">
                <a16:creationId xmlns:a16="http://schemas.microsoft.com/office/drawing/2014/main" id="{36E33F07-6DC9-9A3C-E323-A524652538E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0F0CBA2-AE04-C1C5-ABA2-021D2588E703}"/>
              </a:ext>
            </a:extLst>
          </p:cNvPr>
          <p:cNvSpPr>
            <a:spLocks noGrp="1"/>
          </p:cNvSpPr>
          <p:nvPr>
            <p:ph type="sldNum" sz="quarter" idx="12"/>
          </p:nvPr>
        </p:nvSpPr>
        <p:spPr/>
        <p:txBody>
          <a:bodyPr/>
          <a:lstStyle/>
          <a:p>
            <a:fld id="{FAA187EF-FC51-4461-9378-6E0761925990}" type="slidenum">
              <a:rPr lang="es-MX" smtClean="0"/>
              <a:t>‹Nº›</a:t>
            </a:fld>
            <a:endParaRPr lang="es-MX"/>
          </a:p>
        </p:txBody>
      </p:sp>
    </p:spTree>
    <p:extLst>
      <p:ext uri="{BB962C8B-B14F-4D97-AF65-F5344CB8AC3E}">
        <p14:creationId xmlns:p14="http://schemas.microsoft.com/office/powerpoint/2010/main" val="637528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68E592-D38E-9F97-1CD0-3F589FBF69F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D3007A8-D17B-ED33-4324-AB87DCE4A4A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04031F6-AA29-DE9A-78AE-0DE301CFCAC6}"/>
              </a:ext>
            </a:extLst>
          </p:cNvPr>
          <p:cNvSpPr>
            <a:spLocks noGrp="1"/>
          </p:cNvSpPr>
          <p:nvPr>
            <p:ph type="dt" sz="half" idx="10"/>
          </p:nvPr>
        </p:nvSpPr>
        <p:spPr/>
        <p:txBody>
          <a:bodyPr/>
          <a:lstStyle/>
          <a:p>
            <a:fld id="{C049F9BF-3AA8-4270-BE1D-7441CA5E7364}" type="datetime8">
              <a:rPr lang="es-MX" smtClean="0"/>
              <a:t>08/03/2025 10:18 a. m.</a:t>
            </a:fld>
            <a:endParaRPr lang="es-MX"/>
          </a:p>
        </p:txBody>
      </p:sp>
      <p:sp>
        <p:nvSpPr>
          <p:cNvPr id="5" name="Marcador de pie de página 4">
            <a:extLst>
              <a:ext uri="{FF2B5EF4-FFF2-40B4-BE49-F238E27FC236}">
                <a16:creationId xmlns:a16="http://schemas.microsoft.com/office/drawing/2014/main" id="{6FBECEB7-EA37-510B-3937-51D090ECC18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48BC5E7-1EBF-A799-402E-BA8FA205B724}"/>
              </a:ext>
            </a:extLst>
          </p:cNvPr>
          <p:cNvSpPr>
            <a:spLocks noGrp="1"/>
          </p:cNvSpPr>
          <p:nvPr>
            <p:ph type="sldNum" sz="quarter" idx="12"/>
          </p:nvPr>
        </p:nvSpPr>
        <p:spPr/>
        <p:txBody>
          <a:bodyPr/>
          <a:lstStyle/>
          <a:p>
            <a:fld id="{FAA187EF-FC51-4461-9378-6E0761925990}" type="slidenum">
              <a:rPr lang="es-MX" smtClean="0"/>
              <a:t>‹Nº›</a:t>
            </a:fld>
            <a:endParaRPr lang="es-MX"/>
          </a:p>
        </p:txBody>
      </p:sp>
    </p:spTree>
    <p:extLst>
      <p:ext uri="{BB962C8B-B14F-4D97-AF65-F5344CB8AC3E}">
        <p14:creationId xmlns:p14="http://schemas.microsoft.com/office/powerpoint/2010/main" val="97018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120ECA7-D024-40B4-3468-A6F920A60AD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A6428E4-F8BB-F50F-E5B2-E9B7D3403BE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2C8043F-65E6-F061-2BB4-FEF26D4CB574}"/>
              </a:ext>
            </a:extLst>
          </p:cNvPr>
          <p:cNvSpPr>
            <a:spLocks noGrp="1"/>
          </p:cNvSpPr>
          <p:nvPr>
            <p:ph type="dt" sz="half" idx="10"/>
          </p:nvPr>
        </p:nvSpPr>
        <p:spPr/>
        <p:txBody>
          <a:bodyPr/>
          <a:lstStyle/>
          <a:p>
            <a:fld id="{B64E571F-ECB6-45ED-B0F2-B606270E390F}" type="datetime8">
              <a:rPr lang="es-MX" smtClean="0"/>
              <a:t>08/03/2025 10:18 a. m.</a:t>
            </a:fld>
            <a:endParaRPr lang="es-MX"/>
          </a:p>
        </p:txBody>
      </p:sp>
      <p:sp>
        <p:nvSpPr>
          <p:cNvPr id="5" name="Marcador de pie de página 4">
            <a:extLst>
              <a:ext uri="{FF2B5EF4-FFF2-40B4-BE49-F238E27FC236}">
                <a16:creationId xmlns:a16="http://schemas.microsoft.com/office/drawing/2014/main" id="{3C6E2C70-531B-6AC3-356E-EFBBB904C07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AAA0C09-A5A7-AFEE-7C82-72E68D9CEFD8}"/>
              </a:ext>
            </a:extLst>
          </p:cNvPr>
          <p:cNvSpPr>
            <a:spLocks noGrp="1"/>
          </p:cNvSpPr>
          <p:nvPr>
            <p:ph type="sldNum" sz="quarter" idx="12"/>
          </p:nvPr>
        </p:nvSpPr>
        <p:spPr/>
        <p:txBody>
          <a:bodyPr/>
          <a:lstStyle/>
          <a:p>
            <a:fld id="{FAA187EF-FC51-4461-9378-6E0761925990}" type="slidenum">
              <a:rPr lang="es-MX" smtClean="0"/>
              <a:t>‹Nº›</a:t>
            </a:fld>
            <a:endParaRPr lang="es-MX"/>
          </a:p>
        </p:txBody>
      </p:sp>
    </p:spTree>
    <p:extLst>
      <p:ext uri="{BB962C8B-B14F-4D97-AF65-F5344CB8AC3E}">
        <p14:creationId xmlns:p14="http://schemas.microsoft.com/office/powerpoint/2010/main" val="306723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4AD01-8112-72DC-C737-4A2A8E9D886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4A27A0D-2F8A-69F3-D508-117151F4648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BFD52AB-1E92-76E1-5713-986D12BA6397}"/>
              </a:ext>
            </a:extLst>
          </p:cNvPr>
          <p:cNvSpPr>
            <a:spLocks noGrp="1"/>
          </p:cNvSpPr>
          <p:nvPr>
            <p:ph type="dt" sz="half" idx="10"/>
          </p:nvPr>
        </p:nvSpPr>
        <p:spPr/>
        <p:txBody>
          <a:bodyPr/>
          <a:lstStyle/>
          <a:p>
            <a:fld id="{3B9399DD-6F68-40EC-962D-70BBD49FDE27}" type="datetime8">
              <a:rPr lang="es-MX" smtClean="0"/>
              <a:t>08/03/2025 10:18 a. m.</a:t>
            </a:fld>
            <a:endParaRPr lang="es-MX"/>
          </a:p>
        </p:txBody>
      </p:sp>
      <p:sp>
        <p:nvSpPr>
          <p:cNvPr id="5" name="Marcador de pie de página 4">
            <a:extLst>
              <a:ext uri="{FF2B5EF4-FFF2-40B4-BE49-F238E27FC236}">
                <a16:creationId xmlns:a16="http://schemas.microsoft.com/office/drawing/2014/main" id="{6CC0E5E6-E8C1-695B-6103-DFE9E645B94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DB5095F-5F32-8327-1AAA-25702B7F7319}"/>
              </a:ext>
            </a:extLst>
          </p:cNvPr>
          <p:cNvSpPr>
            <a:spLocks noGrp="1"/>
          </p:cNvSpPr>
          <p:nvPr>
            <p:ph type="sldNum" sz="quarter" idx="12"/>
          </p:nvPr>
        </p:nvSpPr>
        <p:spPr/>
        <p:txBody>
          <a:bodyPr/>
          <a:lstStyle/>
          <a:p>
            <a:fld id="{FAA187EF-FC51-4461-9378-6E0761925990}" type="slidenum">
              <a:rPr lang="es-MX" smtClean="0"/>
              <a:t>‹Nº›</a:t>
            </a:fld>
            <a:endParaRPr lang="es-MX"/>
          </a:p>
        </p:txBody>
      </p:sp>
    </p:spTree>
    <p:extLst>
      <p:ext uri="{BB962C8B-B14F-4D97-AF65-F5344CB8AC3E}">
        <p14:creationId xmlns:p14="http://schemas.microsoft.com/office/powerpoint/2010/main" val="168448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7F37DF-FBEE-6EDE-EE71-B505F508CDA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AA3B3A0-B35F-67F6-5F6C-2DD61C6347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B2961B3-FA17-F35E-473D-436732791E14}"/>
              </a:ext>
            </a:extLst>
          </p:cNvPr>
          <p:cNvSpPr>
            <a:spLocks noGrp="1"/>
          </p:cNvSpPr>
          <p:nvPr>
            <p:ph type="dt" sz="half" idx="10"/>
          </p:nvPr>
        </p:nvSpPr>
        <p:spPr/>
        <p:txBody>
          <a:bodyPr/>
          <a:lstStyle/>
          <a:p>
            <a:fld id="{83D262E1-5541-4E9B-803A-74CD1D1932FB}" type="datetime8">
              <a:rPr lang="es-MX" smtClean="0"/>
              <a:t>08/03/2025 10:18 a. m.</a:t>
            </a:fld>
            <a:endParaRPr lang="es-MX"/>
          </a:p>
        </p:txBody>
      </p:sp>
      <p:sp>
        <p:nvSpPr>
          <p:cNvPr id="5" name="Marcador de pie de página 4">
            <a:extLst>
              <a:ext uri="{FF2B5EF4-FFF2-40B4-BE49-F238E27FC236}">
                <a16:creationId xmlns:a16="http://schemas.microsoft.com/office/drawing/2014/main" id="{CFA0091B-3750-ECCB-3C93-52555C43388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E573883-D9BC-4766-2A5B-4464604E9C3C}"/>
              </a:ext>
            </a:extLst>
          </p:cNvPr>
          <p:cNvSpPr>
            <a:spLocks noGrp="1"/>
          </p:cNvSpPr>
          <p:nvPr>
            <p:ph type="sldNum" sz="quarter" idx="12"/>
          </p:nvPr>
        </p:nvSpPr>
        <p:spPr/>
        <p:txBody>
          <a:bodyPr/>
          <a:lstStyle/>
          <a:p>
            <a:fld id="{FAA187EF-FC51-4461-9378-6E0761925990}" type="slidenum">
              <a:rPr lang="es-MX" smtClean="0"/>
              <a:t>‹Nº›</a:t>
            </a:fld>
            <a:endParaRPr lang="es-MX"/>
          </a:p>
        </p:txBody>
      </p:sp>
      <p:pic>
        <p:nvPicPr>
          <p:cNvPr id="7" name="Imagen 6">
            <a:extLst>
              <a:ext uri="{FF2B5EF4-FFF2-40B4-BE49-F238E27FC236}">
                <a16:creationId xmlns:a16="http://schemas.microsoft.com/office/drawing/2014/main" id="{B2CEC2DD-F277-BDA1-F667-A9E531A3DAC0}"/>
              </a:ext>
            </a:extLst>
          </p:cNvPr>
          <p:cNvPicPr>
            <a:picLocks noChangeAspect="1"/>
          </p:cNvPicPr>
          <p:nvPr userDrawn="1"/>
        </p:nvPicPr>
        <p:blipFill>
          <a:blip r:embed="rId2"/>
          <a:stretch>
            <a:fillRect/>
          </a:stretch>
        </p:blipFill>
        <p:spPr>
          <a:xfrm>
            <a:off x="691550" y="432938"/>
            <a:ext cx="1820427" cy="464209"/>
          </a:xfrm>
          <a:prstGeom prst="rect">
            <a:avLst/>
          </a:prstGeom>
        </p:spPr>
      </p:pic>
    </p:spTree>
    <p:extLst>
      <p:ext uri="{BB962C8B-B14F-4D97-AF65-F5344CB8AC3E}">
        <p14:creationId xmlns:p14="http://schemas.microsoft.com/office/powerpoint/2010/main" val="134718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BB98DF-91EE-7BC7-6A99-86CF847AFAC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43342C6-8824-325D-9F82-98C7E963053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FC26C3FC-E296-8438-26A5-6100FB2A518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2E848CB-EB70-1C5D-847B-2E76EF54BAC1}"/>
              </a:ext>
            </a:extLst>
          </p:cNvPr>
          <p:cNvSpPr>
            <a:spLocks noGrp="1"/>
          </p:cNvSpPr>
          <p:nvPr>
            <p:ph type="dt" sz="half" idx="10"/>
          </p:nvPr>
        </p:nvSpPr>
        <p:spPr/>
        <p:txBody>
          <a:bodyPr/>
          <a:lstStyle/>
          <a:p>
            <a:fld id="{B8A66DA0-8DD7-4E15-BB4E-82A61A64D40C}" type="datetime8">
              <a:rPr lang="es-MX" smtClean="0"/>
              <a:t>08/03/2025 10:18 a. m.</a:t>
            </a:fld>
            <a:endParaRPr lang="es-MX"/>
          </a:p>
        </p:txBody>
      </p:sp>
      <p:sp>
        <p:nvSpPr>
          <p:cNvPr id="6" name="Marcador de pie de página 5">
            <a:extLst>
              <a:ext uri="{FF2B5EF4-FFF2-40B4-BE49-F238E27FC236}">
                <a16:creationId xmlns:a16="http://schemas.microsoft.com/office/drawing/2014/main" id="{2F6743D1-7E1E-D59A-A379-0B85F2ACD5F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06B703C-DF5A-F2A5-E709-56DF246F4925}"/>
              </a:ext>
            </a:extLst>
          </p:cNvPr>
          <p:cNvSpPr>
            <a:spLocks noGrp="1"/>
          </p:cNvSpPr>
          <p:nvPr>
            <p:ph type="sldNum" sz="quarter" idx="12"/>
          </p:nvPr>
        </p:nvSpPr>
        <p:spPr/>
        <p:txBody>
          <a:bodyPr/>
          <a:lstStyle/>
          <a:p>
            <a:fld id="{FAA187EF-FC51-4461-9378-6E0761925990}" type="slidenum">
              <a:rPr lang="es-MX" smtClean="0"/>
              <a:t>‹Nº›</a:t>
            </a:fld>
            <a:endParaRPr lang="es-MX"/>
          </a:p>
        </p:txBody>
      </p:sp>
    </p:spTree>
    <p:extLst>
      <p:ext uri="{BB962C8B-B14F-4D97-AF65-F5344CB8AC3E}">
        <p14:creationId xmlns:p14="http://schemas.microsoft.com/office/powerpoint/2010/main" val="2382945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F1F798-547E-5F51-0D0F-88810B86C1C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12BDCDB-01B7-52F5-F65B-0BE80D1C6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EEA3A8E-BDB5-6AFC-D0F3-702CD0B719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4B381E7B-FA8E-A8C2-2DB0-66E1E1ACF2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E77A621-B4EE-242D-E8F4-D8F9B3F3DBC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0E0961A5-9DFC-0F09-3785-015F28364D95}"/>
              </a:ext>
            </a:extLst>
          </p:cNvPr>
          <p:cNvSpPr>
            <a:spLocks noGrp="1"/>
          </p:cNvSpPr>
          <p:nvPr>
            <p:ph type="dt" sz="half" idx="10"/>
          </p:nvPr>
        </p:nvSpPr>
        <p:spPr/>
        <p:txBody>
          <a:bodyPr/>
          <a:lstStyle/>
          <a:p>
            <a:fld id="{6F0052FC-B087-4D17-8CDE-D360ACA376E0}" type="datetime8">
              <a:rPr lang="es-MX" smtClean="0"/>
              <a:t>08/03/2025 10:18 a. m.</a:t>
            </a:fld>
            <a:endParaRPr lang="es-MX"/>
          </a:p>
        </p:txBody>
      </p:sp>
      <p:sp>
        <p:nvSpPr>
          <p:cNvPr id="8" name="Marcador de pie de página 7">
            <a:extLst>
              <a:ext uri="{FF2B5EF4-FFF2-40B4-BE49-F238E27FC236}">
                <a16:creationId xmlns:a16="http://schemas.microsoft.com/office/drawing/2014/main" id="{A84393FF-572F-C1BB-2053-AD62F1407022}"/>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8CDF5BEA-4761-C686-4C21-C19981316C8F}"/>
              </a:ext>
            </a:extLst>
          </p:cNvPr>
          <p:cNvSpPr>
            <a:spLocks noGrp="1"/>
          </p:cNvSpPr>
          <p:nvPr>
            <p:ph type="sldNum" sz="quarter" idx="12"/>
          </p:nvPr>
        </p:nvSpPr>
        <p:spPr/>
        <p:txBody>
          <a:bodyPr/>
          <a:lstStyle/>
          <a:p>
            <a:fld id="{FAA187EF-FC51-4461-9378-6E0761925990}" type="slidenum">
              <a:rPr lang="es-MX" smtClean="0"/>
              <a:t>‹Nº›</a:t>
            </a:fld>
            <a:endParaRPr lang="es-MX"/>
          </a:p>
        </p:txBody>
      </p:sp>
    </p:spTree>
    <p:extLst>
      <p:ext uri="{BB962C8B-B14F-4D97-AF65-F5344CB8AC3E}">
        <p14:creationId xmlns:p14="http://schemas.microsoft.com/office/powerpoint/2010/main" val="222599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5AB2B-4329-409F-2EC4-E8614FA749AD}"/>
              </a:ext>
            </a:extLst>
          </p:cNvPr>
          <p:cNvSpPr>
            <a:spLocks noGrp="1"/>
          </p:cNvSpPr>
          <p:nvPr>
            <p:ph type="title"/>
          </p:nvPr>
        </p:nvSpPr>
        <p:spPr>
          <a:xfrm>
            <a:off x="838200" y="252982"/>
            <a:ext cx="10515600" cy="764935"/>
          </a:xfrm>
        </p:spPr>
        <p:txBody>
          <a:bodyPr>
            <a:normAutofit/>
          </a:bodyPr>
          <a:lstStyle>
            <a:lvl1pPr algn="ctr">
              <a:defRPr sz="3600">
                <a:effectLst>
                  <a:outerShdw blurRad="38100" dist="38100" dir="2700000" algn="tl">
                    <a:srgbClr val="000000">
                      <a:alpha val="43137"/>
                    </a:srgbClr>
                  </a:outerShdw>
                </a:effectLst>
              </a:defRPr>
            </a:lvl1pPr>
          </a:lstStyle>
          <a:p>
            <a:r>
              <a:rPr lang="es-ES" dirty="0"/>
              <a:t>Haga clic para modificar el estilo de título del patrón</a:t>
            </a:r>
            <a:endParaRPr lang="es-MX" dirty="0"/>
          </a:p>
        </p:txBody>
      </p:sp>
      <p:sp>
        <p:nvSpPr>
          <p:cNvPr id="3" name="Marcador de fecha 2">
            <a:extLst>
              <a:ext uri="{FF2B5EF4-FFF2-40B4-BE49-F238E27FC236}">
                <a16:creationId xmlns:a16="http://schemas.microsoft.com/office/drawing/2014/main" id="{AD4BFEBD-FF03-A15B-ACC1-9F80551E23C8}"/>
              </a:ext>
            </a:extLst>
          </p:cNvPr>
          <p:cNvSpPr>
            <a:spLocks noGrp="1"/>
          </p:cNvSpPr>
          <p:nvPr>
            <p:ph type="dt" sz="half" idx="10"/>
          </p:nvPr>
        </p:nvSpPr>
        <p:spPr/>
        <p:txBody>
          <a:bodyPr/>
          <a:lstStyle/>
          <a:p>
            <a:fld id="{827D0BB9-AEFB-41E5-A7E9-5A3C0F3BFF2C}" type="datetime8">
              <a:rPr lang="es-MX" smtClean="0"/>
              <a:t>08/03/2025 10:18 a. m.</a:t>
            </a:fld>
            <a:endParaRPr lang="es-MX"/>
          </a:p>
        </p:txBody>
      </p:sp>
      <p:sp>
        <p:nvSpPr>
          <p:cNvPr id="4" name="Marcador de pie de página 3">
            <a:extLst>
              <a:ext uri="{FF2B5EF4-FFF2-40B4-BE49-F238E27FC236}">
                <a16:creationId xmlns:a16="http://schemas.microsoft.com/office/drawing/2014/main" id="{27BAE66D-2744-4272-E1AF-36B96A379A2D}"/>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BC4EDCE3-36F3-B05F-60E0-5B36F98AFAE1}"/>
              </a:ext>
            </a:extLst>
          </p:cNvPr>
          <p:cNvSpPr>
            <a:spLocks noGrp="1"/>
          </p:cNvSpPr>
          <p:nvPr>
            <p:ph type="sldNum" sz="quarter" idx="12"/>
          </p:nvPr>
        </p:nvSpPr>
        <p:spPr/>
        <p:txBody>
          <a:bodyPr/>
          <a:lstStyle/>
          <a:p>
            <a:fld id="{FAA187EF-FC51-4461-9378-6E0761925990}" type="slidenum">
              <a:rPr lang="es-MX" smtClean="0"/>
              <a:t>‹Nº›</a:t>
            </a:fld>
            <a:endParaRPr lang="es-MX"/>
          </a:p>
        </p:txBody>
      </p:sp>
    </p:spTree>
    <p:extLst>
      <p:ext uri="{BB962C8B-B14F-4D97-AF65-F5344CB8AC3E}">
        <p14:creationId xmlns:p14="http://schemas.microsoft.com/office/powerpoint/2010/main" val="338333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EA4AFE7-3B72-CFC2-749A-A77F27015983}"/>
              </a:ext>
            </a:extLst>
          </p:cNvPr>
          <p:cNvSpPr>
            <a:spLocks noGrp="1"/>
          </p:cNvSpPr>
          <p:nvPr>
            <p:ph type="dt" sz="half" idx="10"/>
          </p:nvPr>
        </p:nvSpPr>
        <p:spPr/>
        <p:txBody>
          <a:bodyPr/>
          <a:lstStyle/>
          <a:p>
            <a:fld id="{6BE031FB-04E3-4D55-A777-AD4B610C2E29}" type="datetime8">
              <a:rPr lang="es-MX" smtClean="0"/>
              <a:t>08/03/2025 10:18 a. m.</a:t>
            </a:fld>
            <a:endParaRPr lang="es-MX"/>
          </a:p>
        </p:txBody>
      </p:sp>
      <p:sp>
        <p:nvSpPr>
          <p:cNvPr id="3" name="Marcador de pie de página 2">
            <a:extLst>
              <a:ext uri="{FF2B5EF4-FFF2-40B4-BE49-F238E27FC236}">
                <a16:creationId xmlns:a16="http://schemas.microsoft.com/office/drawing/2014/main" id="{62388BDB-A10E-5782-9D01-6C2A3670BE8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B95C15F-2235-8232-3F17-EE5744F31A98}"/>
              </a:ext>
            </a:extLst>
          </p:cNvPr>
          <p:cNvSpPr>
            <a:spLocks noGrp="1"/>
          </p:cNvSpPr>
          <p:nvPr>
            <p:ph type="sldNum" sz="quarter" idx="12"/>
          </p:nvPr>
        </p:nvSpPr>
        <p:spPr/>
        <p:txBody>
          <a:bodyPr/>
          <a:lstStyle/>
          <a:p>
            <a:fld id="{FAA187EF-FC51-4461-9378-6E0761925990}" type="slidenum">
              <a:rPr lang="es-MX" smtClean="0"/>
              <a:t>‹Nº›</a:t>
            </a:fld>
            <a:endParaRPr lang="es-MX"/>
          </a:p>
        </p:txBody>
      </p:sp>
    </p:spTree>
    <p:extLst>
      <p:ext uri="{BB962C8B-B14F-4D97-AF65-F5344CB8AC3E}">
        <p14:creationId xmlns:p14="http://schemas.microsoft.com/office/powerpoint/2010/main" val="399491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7CB22-540F-2E4E-CD17-4BED79CD5DC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30C5614-8B67-31E6-0BB7-CF826BC753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95D19A17-7993-0A6B-AB64-BC809A846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4C3CF8-67E1-607E-E3DB-BC60E918EA77}"/>
              </a:ext>
            </a:extLst>
          </p:cNvPr>
          <p:cNvSpPr>
            <a:spLocks noGrp="1"/>
          </p:cNvSpPr>
          <p:nvPr>
            <p:ph type="dt" sz="half" idx="10"/>
          </p:nvPr>
        </p:nvSpPr>
        <p:spPr/>
        <p:txBody>
          <a:bodyPr/>
          <a:lstStyle/>
          <a:p>
            <a:fld id="{459D55B0-16A4-430E-ABFB-735A3896B777}" type="datetime8">
              <a:rPr lang="es-MX" smtClean="0"/>
              <a:t>08/03/2025 10:18 a. m.</a:t>
            </a:fld>
            <a:endParaRPr lang="es-MX"/>
          </a:p>
        </p:txBody>
      </p:sp>
      <p:sp>
        <p:nvSpPr>
          <p:cNvPr id="6" name="Marcador de pie de página 5">
            <a:extLst>
              <a:ext uri="{FF2B5EF4-FFF2-40B4-BE49-F238E27FC236}">
                <a16:creationId xmlns:a16="http://schemas.microsoft.com/office/drawing/2014/main" id="{3147444F-D557-A439-4169-12A78EF720E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27FAAE6-4B63-AB8E-51A1-51DBC15E59E5}"/>
              </a:ext>
            </a:extLst>
          </p:cNvPr>
          <p:cNvSpPr>
            <a:spLocks noGrp="1"/>
          </p:cNvSpPr>
          <p:nvPr>
            <p:ph type="sldNum" sz="quarter" idx="12"/>
          </p:nvPr>
        </p:nvSpPr>
        <p:spPr/>
        <p:txBody>
          <a:bodyPr/>
          <a:lstStyle/>
          <a:p>
            <a:fld id="{FAA187EF-FC51-4461-9378-6E0761925990}" type="slidenum">
              <a:rPr lang="es-MX" smtClean="0"/>
              <a:t>‹Nº›</a:t>
            </a:fld>
            <a:endParaRPr lang="es-MX"/>
          </a:p>
        </p:txBody>
      </p:sp>
    </p:spTree>
    <p:extLst>
      <p:ext uri="{BB962C8B-B14F-4D97-AF65-F5344CB8AC3E}">
        <p14:creationId xmlns:p14="http://schemas.microsoft.com/office/powerpoint/2010/main" val="124112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FF38E4-253E-58D3-DCC0-CA86783FEB5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F6536D33-9976-CFCC-E574-4801E78B6C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DDEC489-8536-0565-FEF1-B31CB9E66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798691-11B3-A1E6-33CC-688202F2B071}"/>
              </a:ext>
            </a:extLst>
          </p:cNvPr>
          <p:cNvSpPr>
            <a:spLocks noGrp="1"/>
          </p:cNvSpPr>
          <p:nvPr>
            <p:ph type="dt" sz="half" idx="10"/>
          </p:nvPr>
        </p:nvSpPr>
        <p:spPr/>
        <p:txBody>
          <a:bodyPr/>
          <a:lstStyle/>
          <a:p>
            <a:fld id="{2503FFCB-2C41-4748-B6F9-E29DBC595F85}" type="datetime8">
              <a:rPr lang="es-MX" smtClean="0"/>
              <a:t>08/03/2025 10:18 a. m.</a:t>
            </a:fld>
            <a:endParaRPr lang="es-MX"/>
          </a:p>
        </p:txBody>
      </p:sp>
      <p:sp>
        <p:nvSpPr>
          <p:cNvPr id="6" name="Marcador de pie de página 5">
            <a:extLst>
              <a:ext uri="{FF2B5EF4-FFF2-40B4-BE49-F238E27FC236}">
                <a16:creationId xmlns:a16="http://schemas.microsoft.com/office/drawing/2014/main" id="{2DD13562-F17D-0E71-F041-C2CC511228F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1C3A06B-150F-F9A5-69A7-30AEAE4380E7}"/>
              </a:ext>
            </a:extLst>
          </p:cNvPr>
          <p:cNvSpPr>
            <a:spLocks noGrp="1"/>
          </p:cNvSpPr>
          <p:nvPr>
            <p:ph type="sldNum" sz="quarter" idx="12"/>
          </p:nvPr>
        </p:nvSpPr>
        <p:spPr/>
        <p:txBody>
          <a:bodyPr/>
          <a:lstStyle/>
          <a:p>
            <a:fld id="{FAA187EF-FC51-4461-9378-6E0761925990}" type="slidenum">
              <a:rPr lang="es-MX" smtClean="0"/>
              <a:t>‹Nº›</a:t>
            </a:fld>
            <a:endParaRPr lang="es-MX"/>
          </a:p>
        </p:txBody>
      </p:sp>
    </p:spTree>
    <p:extLst>
      <p:ext uri="{BB962C8B-B14F-4D97-AF65-F5344CB8AC3E}">
        <p14:creationId xmlns:p14="http://schemas.microsoft.com/office/powerpoint/2010/main" val="576286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33A2823-27D4-9DB8-5329-C741BC839B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15A4826-EC21-63B0-38DD-4BCE01DB8B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D11A892-CC1D-5DCD-79FD-256996AE5A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A2C036-5165-4CA0-9E91-9010820DBB91}" type="datetime8">
              <a:rPr lang="es-MX" smtClean="0"/>
              <a:t>08/03/2025 10:18 a. m.</a:t>
            </a:fld>
            <a:endParaRPr lang="es-MX"/>
          </a:p>
        </p:txBody>
      </p:sp>
      <p:sp>
        <p:nvSpPr>
          <p:cNvPr id="5" name="Marcador de pie de página 4">
            <a:extLst>
              <a:ext uri="{FF2B5EF4-FFF2-40B4-BE49-F238E27FC236}">
                <a16:creationId xmlns:a16="http://schemas.microsoft.com/office/drawing/2014/main" id="{DFF7304A-874D-006F-29E6-67E62E0976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B535CCE8-D21B-BBD5-6481-E4439E74BD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A187EF-FC51-4461-9378-6E0761925990}" type="slidenum">
              <a:rPr lang="es-MX" smtClean="0"/>
              <a:t>‹Nº›</a:t>
            </a:fld>
            <a:endParaRPr lang="es-MX"/>
          </a:p>
        </p:txBody>
      </p:sp>
    </p:spTree>
    <p:extLst>
      <p:ext uri="{BB962C8B-B14F-4D97-AF65-F5344CB8AC3E}">
        <p14:creationId xmlns:p14="http://schemas.microsoft.com/office/powerpoint/2010/main" val="855391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C8DEA091-65D8-0FAF-C418-C0974F2387F1}"/>
              </a:ext>
            </a:extLst>
          </p:cNvPr>
          <p:cNvSpPr>
            <a:spLocks noGrp="1"/>
          </p:cNvSpPr>
          <p:nvPr>
            <p:ph type="ctrTitle"/>
          </p:nvPr>
        </p:nvSpPr>
        <p:spPr>
          <a:xfrm>
            <a:off x="1524003" y="1999615"/>
            <a:ext cx="9144000" cy="2764028"/>
          </a:xfrm>
        </p:spPr>
        <p:txBody>
          <a:bodyPr anchor="ctr">
            <a:normAutofit/>
          </a:bodyPr>
          <a:lstStyle/>
          <a:p>
            <a:r>
              <a:rPr lang="es-MX" sz="3600" b="1" noProof="0" dirty="0"/>
              <a:t>Evolución de la situación financiera de Pemex </a:t>
            </a:r>
            <a:br>
              <a:rPr lang="es-MX" sz="3600" b="1" noProof="0" dirty="0"/>
            </a:br>
            <a:r>
              <a:rPr lang="es-MX" sz="3600" b="1" noProof="0" dirty="0"/>
              <a:t>y su impacto presupuestal  </a:t>
            </a:r>
            <a:br>
              <a:rPr lang="es-MX" sz="3400" noProof="0" dirty="0"/>
            </a:br>
            <a:br>
              <a:rPr lang="es-MX" sz="3400" noProof="0" dirty="0"/>
            </a:br>
            <a:r>
              <a:rPr lang="es-MX" sz="3400" noProof="0" dirty="0"/>
              <a:t>2018 - 2024</a:t>
            </a:r>
          </a:p>
        </p:txBody>
      </p:sp>
      <p:sp>
        <p:nvSpPr>
          <p:cNvPr id="3" name="Subtítulo 2">
            <a:extLst>
              <a:ext uri="{FF2B5EF4-FFF2-40B4-BE49-F238E27FC236}">
                <a16:creationId xmlns:a16="http://schemas.microsoft.com/office/drawing/2014/main" id="{CA385460-4E41-70B5-5F2F-52785DF6656E}"/>
              </a:ext>
            </a:extLst>
          </p:cNvPr>
          <p:cNvSpPr>
            <a:spLocks noGrp="1"/>
          </p:cNvSpPr>
          <p:nvPr>
            <p:ph type="subTitle" idx="1"/>
          </p:nvPr>
        </p:nvSpPr>
        <p:spPr>
          <a:xfrm>
            <a:off x="1966912" y="5645150"/>
            <a:ext cx="8258176" cy="631825"/>
          </a:xfrm>
        </p:spPr>
        <p:txBody>
          <a:bodyPr anchor="ctr">
            <a:normAutofit fontScale="92500" lnSpcReduction="20000"/>
          </a:bodyPr>
          <a:lstStyle/>
          <a:p>
            <a:r>
              <a:rPr lang="es-MX" sz="1800" b="1" noProof="0" dirty="0"/>
              <a:t>Francisco J. Barnés de Castro</a:t>
            </a:r>
          </a:p>
          <a:p>
            <a:r>
              <a:rPr lang="es-MX" sz="1800" b="1" noProof="0" dirty="0"/>
              <a:t>Marzo 8, 2025</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72C9DD4F-2A4C-3E6A-A2A1-BF4C65C66129}"/>
              </a:ext>
            </a:extLst>
          </p:cNvPr>
          <p:cNvPicPr>
            <a:picLocks noChangeAspect="1"/>
          </p:cNvPicPr>
          <p:nvPr/>
        </p:nvPicPr>
        <p:blipFill>
          <a:blip r:embed="rId2"/>
          <a:stretch>
            <a:fillRect/>
          </a:stretch>
        </p:blipFill>
        <p:spPr>
          <a:xfrm>
            <a:off x="4545795" y="535598"/>
            <a:ext cx="2756368" cy="702874"/>
          </a:xfrm>
          <a:prstGeom prst="rect">
            <a:avLst/>
          </a:prstGeom>
        </p:spPr>
      </p:pic>
    </p:spTree>
    <p:extLst>
      <p:ext uri="{BB962C8B-B14F-4D97-AF65-F5344CB8AC3E}">
        <p14:creationId xmlns:p14="http://schemas.microsoft.com/office/powerpoint/2010/main" val="595975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ítulo 1">
            <a:extLst>
              <a:ext uri="{FF2B5EF4-FFF2-40B4-BE49-F238E27FC236}">
                <a16:creationId xmlns:a16="http://schemas.microsoft.com/office/drawing/2014/main" id="{8754AA8D-1AF9-E9D9-6054-866759A8C417}"/>
              </a:ext>
            </a:extLst>
          </p:cNvPr>
          <p:cNvSpPr txBox="1">
            <a:spLocks/>
          </p:cNvSpPr>
          <p:nvPr/>
        </p:nvSpPr>
        <p:spPr>
          <a:xfrm>
            <a:off x="371093" y="1356853"/>
            <a:ext cx="3699461" cy="51422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spcBef>
                <a:spcPts val="1200"/>
              </a:spcBef>
              <a:spcAft>
                <a:spcPct val="0"/>
              </a:spcAft>
              <a:buClr>
                <a:schemeClr val="accent6">
                  <a:lumMod val="75000"/>
                </a:schemeClr>
              </a:buClr>
              <a:buFont typeface="Arial" panose="020B0604020202020204" pitchFamily="34" charset="0"/>
              <a:buChar char="•"/>
              <a:defRPr/>
            </a:pPr>
            <a:r>
              <a:rPr lang="es-MX" sz="1800" noProof="0" dirty="0">
                <a:latin typeface="+mn-lt"/>
                <a:ea typeface="+mn-ea"/>
                <a:cs typeface="+mn-cs"/>
              </a:rPr>
              <a:t>Los pasivos de corto plazo se han incrementado año con año, presionando cada vez más tanto a las del propio Pemex como a las finanzas públicas.</a:t>
            </a:r>
          </a:p>
          <a:p>
            <a:pPr marL="342900" indent="-342900">
              <a:lnSpc>
                <a:spcPct val="100000"/>
              </a:lnSpc>
              <a:spcBef>
                <a:spcPts val="1200"/>
              </a:spcBef>
              <a:spcAft>
                <a:spcPct val="0"/>
              </a:spcAft>
              <a:buClr>
                <a:schemeClr val="accent6">
                  <a:lumMod val="75000"/>
                </a:schemeClr>
              </a:buClr>
              <a:buFont typeface="Arial" panose="020B0604020202020204" pitchFamily="34" charset="0"/>
              <a:buChar char="•"/>
              <a:defRPr/>
            </a:pPr>
            <a:r>
              <a:rPr lang="es-MX" sz="1800" dirty="0">
                <a:latin typeface="+mn-lt"/>
                <a:ea typeface="+mn-ea"/>
                <a:cs typeface="+mn-cs"/>
              </a:rPr>
              <a:t>La deuda financiera de corto plazo creció </a:t>
            </a:r>
            <a:r>
              <a:rPr lang="es-MX" sz="1800" b="1" dirty="0">
                <a:latin typeface="+mn-lt"/>
                <a:ea typeface="+mn-ea"/>
                <a:cs typeface="+mn-cs"/>
              </a:rPr>
              <a:t>220%</a:t>
            </a:r>
            <a:r>
              <a:rPr lang="es-MX" sz="1800" dirty="0">
                <a:latin typeface="+mn-lt"/>
                <a:ea typeface="+mn-ea"/>
                <a:cs typeface="+mn-cs"/>
              </a:rPr>
              <a:t>. </a:t>
            </a:r>
          </a:p>
          <a:p>
            <a:pPr marL="342900" indent="-342900">
              <a:lnSpc>
                <a:spcPct val="100000"/>
              </a:lnSpc>
              <a:spcBef>
                <a:spcPts val="1200"/>
              </a:spcBef>
              <a:spcAft>
                <a:spcPct val="0"/>
              </a:spcAft>
              <a:buClr>
                <a:schemeClr val="accent6">
                  <a:lumMod val="75000"/>
                </a:schemeClr>
              </a:buClr>
              <a:buFont typeface="Arial" panose="020B0604020202020204" pitchFamily="34" charset="0"/>
              <a:buChar char="•"/>
              <a:defRPr/>
            </a:pPr>
            <a:r>
              <a:rPr lang="es-MX" sz="1800" dirty="0">
                <a:latin typeface="+mn-lt"/>
                <a:ea typeface="+mn-ea"/>
                <a:cs typeface="+mn-cs"/>
              </a:rPr>
              <a:t>Pasó de </a:t>
            </a:r>
            <a:r>
              <a:rPr lang="es-MX" sz="1800" b="1" dirty="0">
                <a:latin typeface="+mn-lt"/>
                <a:ea typeface="+mn-ea"/>
                <a:cs typeface="+mn-cs"/>
              </a:rPr>
              <a:t>192 mil millones</a:t>
            </a:r>
            <a:r>
              <a:rPr lang="es-MX" sz="1800" dirty="0">
                <a:latin typeface="+mn-lt"/>
                <a:ea typeface="+mn-ea"/>
                <a:cs typeface="+mn-cs"/>
              </a:rPr>
              <a:t> de pesos a </a:t>
            </a:r>
            <a:r>
              <a:rPr lang="es-MX" sz="1800" b="1" dirty="0">
                <a:latin typeface="+mn-lt"/>
                <a:ea typeface="+mn-ea"/>
                <a:cs typeface="+mn-cs"/>
              </a:rPr>
              <a:t>525 mil millones</a:t>
            </a:r>
            <a:r>
              <a:rPr lang="es-MX" sz="1800" dirty="0">
                <a:latin typeface="+mn-lt"/>
                <a:ea typeface="+mn-ea"/>
                <a:cs typeface="+mn-cs"/>
              </a:rPr>
              <a:t> de pesos.</a:t>
            </a:r>
          </a:p>
          <a:p>
            <a:pPr marL="342900" indent="-342900">
              <a:lnSpc>
                <a:spcPct val="100000"/>
              </a:lnSpc>
              <a:spcBef>
                <a:spcPts val="1200"/>
              </a:spcBef>
              <a:spcAft>
                <a:spcPct val="0"/>
              </a:spcAft>
              <a:buClr>
                <a:schemeClr val="accent6">
                  <a:lumMod val="75000"/>
                </a:schemeClr>
              </a:buClr>
              <a:buFont typeface="Arial" panose="020B0604020202020204" pitchFamily="34" charset="0"/>
              <a:buChar char="•"/>
              <a:defRPr/>
            </a:pPr>
            <a:r>
              <a:rPr lang="es-MX" sz="1800" noProof="0" dirty="0">
                <a:latin typeface="+mn-lt"/>
                <a:ea typeface="+mn-ea"/>
                <a:cs typeface="+mn-cs"/>
              </a:rPr>
              <a:t>El adeudo a proveedores creció  </a:t>
            </a:r>
            <a:r>
              <a:rPr lang="es-MX" sz="1800" b="1" noProof="0" dirty="0">
                <a:latin typeface="+mn-lt"/>
                <a:ea typeface="+mn-ea"/>
                <a:cs typeface="+mn-cs"/>
              </a:rPr>
              <a:t>340%</a:t>
            </a:r>
            <a:r>
              <a:rPr lang="es-MX" sz="1800" noProof="0" dirty="0">
                <a:latin typeface="+mn-lt"/>
                <a:ea typeface="+mn-ea"/>
                <a:cs typeface="+mn-cs"/>
              </a:rPr>
              <a:t>. </a:t>
            </a:r>
          </a:p>
          <a:p>
            <a:pPr marL="342900" indent="-342900">
              <a:lnSpc>
                <a:spcPct val="100000"/>
              </a:lnSpc>
              <a:spcBef>
                <a:spcPts val="1200"/>
              </a:spcBef>
              <a:spcAft>
                <a:spcPct val="0"/>
              </a:spcAft>
              <a:buClr>
                <a:schemeClr val="accent6">
                  <a:lumMod val="75000"/>
                </a:schemeClr>
              </a:buClr>
              <a:buFont typeface="Arial" panose="020B0604020202020204" pitchFamily="34" charset="0"/>
              <a:buChar char="•"/>
              <a:defRPr/>
            </a:pPr>
            <a:r>
              <a:rPr lang="es-MX" sz="1800" noProof="0" dirty="0">
                <a:latin typeface="+mn-lt"/>
                <a:ea typeface="+mn-ea"/>
                <a:cs typeface="+mn-cs"/>
              </a:rPr>
              <a:t>Pasó de </a:t>
            </a:r>
            <a:r>
              <a:rPr lang="es-MX" sz="1800" b="1" noProof="0" dirty="0">
                <a:latin typeface="+mn-lt"/>
                <a:ea typeface="+mn-ea"/>
                <a:cs typeface="+mn-cs"/>
              </a:rPr>
              <a:t>150 mil millones </a:t>
            </a:r>
            <a:r>
              <a:rPr lang="es-MX" sz="1800" noProof="0" dirty="0">
                <a:latin typeface="+mn-lt"/>
                <a:ea typeface="+mn-ea"/>
                <a:cs typeface="+mn-cs"/>
              </a:rPr>
              <a:t>de pesos a </a:t>
            </a:r>
            <a:r>
              <a:rPr lang="es-MX" sz="1800" b="1" noProof="0" dirty="0">
                <a:latin typeface="+mn-lt"/>
                <a:ea typeface="+mn-ea"/>
                <a:cs typeface="+mn-cs"/>
              </a:rPr>
              <a:t>500 mil millones </a:t>
            </a:r>
            <a:r>
              <a:rPr lang="es-MX" sz="1800" noProof="0" dirty="0">
                <a:latin typeface="+mn-lt"/>
                <a:ea typeface="+mn-ea"/>
                <a:cs typeface="+mn-cs"/>
              </a:rPr>
              <a:t>de pesos.</a:t>
            </a:r>
          </a:p>
          <a:p>
            <a:pPr indent="-228600">
              <a:spcBef>
                <a:spcPts val="1200"/>
              </a:spcBef>
              <a:spcAft>
                <a:spcPct val="0"/>
              </a:spcAft>
              <a:buClr>
                <a:schemeClr val="accent6">
                  <a:lumMod val="75000"/>
                </a:schemeClr>
              </a:buClr>
              <a:buFont typeface="Arial" panose="020B0604020202020204" pitchFamily="34" charset="0"/>
              <a:buChar char="•"/>
              <a:defRPr/>
            </a:pPr>
            <a:endParaRPr lang="en-US" sz="1700" dirty="0">
              <a:effectLst>
                <a:outerShdw blurRad="38100" dist="38100" dir="2700000" algn="tl">
                  <a:srgbClr val="000000">
                    <a:alpha val="43137"/>
                  </a:srgbClr>
                </a:outerShdw>
              </a:effectLst>
              <a:latin typeface="+mn-lt"/>
              <a:ea typeface="+mn-ea"/>
              <a:cs typeface="+mn-cs"/>
            </a:endParaRPr>
          </a:p>
        </p:txBody>
      </p:sp>
      <p:pic>
        <p:nvPicPr>
          <p:cNvPr id="5" name="Imagen 4">
            <a:extLst>
              <a:ext uri="{FF2B5EF4-FFF2-40B4-BE49-F238E27FC236}">
                <a16:creationId xmlns:a16="http://schemas.microsoft.com/office/drawing/2014/main" id="{91AC5686-A3C0-55EF-B0A2-19FCA1BBF6A8}"/>
              </a:ext>
            </a:extLst>
          </p:cNvPr>
          <p:cNvPicPr>
            <a:picLocks noChangeAspect="1"/>
          </p:cNvPicPr>
          <p:nvPr/>
        </p:nvPicPr>
        <p:blipFill>
          <a:blip r:embed="rId2"/>
          <a:stretch>
            <a:fillRect/>
          </a:stretch>
        </p:blipFill>
        <p:spPr>
          <a:xfrm>
            <a:off x="4898967" y="1216685"/>
            <a:ext cx="6921940" cy="4533870"/>
          </a:xfrm>
          <a:prstGeom prst="rect">
            <a:avLst/>
          </a:prstGeom>
        </p:spPr>
      </p:pic>
      <p:sp>
        <p:nvSpPr>
          <p:cNvPr id="2" name="Marcador de número de diapositiva 1">
            <a:extLst>
              <a:ext uri="{FF2B5EF4-FFF2-40B4-BE49-F238E27FC236}">
                <a16:creationId xmlns:a16="http://schemas.microsoft.com/office/drawing/2014/main" id="{C8494B95-2F68-4C32-4956-C5251CAD0784}"/>
              </a:ext>
            </a:extLst>
          </p:cNvPr>
          <p:cNvSpPr>
            <a:spLocks noGrp="1"/>
          </p:cNvSpPr>
          <p:nvPr>
            <p:ph type="sldNum" sz="quarter" idx="12"/>
          </p:nvPr>
        </p:nvSpPr>
        <p:spPr>
          <a:xfrm>
            <a:off x="9692640" y="6356350"/>
            <a:ext cx="2124456"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10</a:t>
            </a:fld>
            <a:endParaRPr lang="en-US">
              <a:solidFill>
                <a:schemeClr val="tx1">
                  <a:lumMod val="50000"/>
                  <a:lumOff val="50000"/>
                </a:schemeClr>
              </a:solidFill>
            </a:endParaRPr>
          </a:p>
        </p:txBody>
      </p:sp>
      <p:pic>
        <p:nvPicPr>
          <p:cNvPr id="4" name="Imagen 3">
            <a:extLst>
              <a:ext uri="{FF2B5EF4-FFF2-40B4-BE49-F238E27FC236}">
                <a16:creationId xmlns:a16="http://schemas.microsoft.com/office/drawing/2014/main" id="{9E0B20C9-7BC6-1A1B-FB27-C8C7761C8368}"/>
              </a:ext>
            </a:extLst>
          </p:cNvPr>
          <p:cNvPicPr>
            <a:picLocks noChangeAspect="1"/>
          </p:cNvPicPr>
          <p:nvPr/>
        </p:nvPicPr>
        <p:blipFill>
          <a:blip r:embed="rId3"/>
          <a:stretch>
            <a:fillRect/>
          </a:stretch>
        </p:blipFill>
        <p:spPr>
          <a:xfrm>
            <a:off x="1217103" y="571311"/>
            <a:ext cx="2012321" cy="513142"/>
          </a:xfrm>
          <a:prstGeom prst="rect">
            <a:avLst/>
          </a:prstGeom>
        </p:spPr>
      </p:pic>
    </p:spTree>
    <p:extLst>
      <p:ext uri="{BB962C8B-B14F-4D97-AF65-F5344CB8AC3E}">
        <p14:creationId xmlns:p14="http://schemas.microsoft.com/office/powerpoint/2010/main" val="3674733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7CC5C737-C105-9DC1-C9B2-6E602DBD3CD5}"/>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s-MX" kern="1200" noProof="0" dirty="0">
                <a:solidFill>
                  <a:schemeClr val="tx1"/>
                </a:solidFill>
                <a:latin typeface="+mj-lt"/>
                <a:ea typeface="+mj-ea"/>
                <a:cs typeface="+mj-cs"/>
              </a:rPr>
              <a:t>Pemex </a:t>
            </a:r>
            <a:br>
              <a:rPr lang="es-MX" kern="1200" noProof="0" dirty="0">
                <a:solidFill>
                  <a:schemeClr val="tx1"/>
                </a:solidFill>
                <a:latin typeface="+mj-lt"/>
                <a:ea typeface="+mj-ea"/>
                <a:cs typeface="+mj-cs"/>
              </a:rPr>
            </a:br>
            <a:r>
              <a:rPr lang="es-MX" kern="1200" noProof="0" dirty="0">
                <a:solidFill>
                  <a:schemeClr val="tx1"/>
                </a:solidFill>
                <a:latin typeface="+mj-lt"/>
                <a:ea typeface="+mj-ea"/>
                <a:cs typeface="+mj-cs"/>
              </a:rPr>
              <a:t>Exploración Producción</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AE74D2FF-F516-9F33-DF7E-411E0DA44E8F}"/>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11</a:t>
            </a:fld>
            <a:endParaRPr lang="en-US">
              <a:solidFill>
                <a:schemeClr val="tx1">
                  <a:lumMod val="50000"/>
                  <a:lumOff val="50000"/>
                </a:schemeClr>
              </a:solidFill>
            </a:endParaRPr>
          </a:p>
        </p:txBody>
      </p:sp>
      <p:pic>
        <p:nvPicPr>
          <p:cNvPr id="5" name="Imagen 4">
            <a:extLst>
              <a:ext uri="{FF2B5EF4-FFF2-40B4-BE49-F238E27FC236}">
                <a16:creationId xmlns:a16="http://schemas.microsoft.com/office/drawing/2014/main" id="{DB6628A9-BA2A-C0A2-8E31-3101FC87FEAC}"/>
              </a:ext>
            </a:extLst>
          </p:cNvPr>
          <p:cNvPicPr>
            <a:picLocks noChangeAspect="1"/>
          </p:cNvPicPr>
          <p:nvPr/>
        </p:nvPicPr>
        <p:blipFill>
          <a:blip r:embed="rId2"/>
          <a:stretch>
            <a:fillRect/>
          </a:stretch>
        </p:blipFill>
        <p:spPr>
          <a:xfrm>
            <a:off x="4545795" y="535598"/>
            <a:ext cx="2756368" cy="702874"/>
          </a:xfrm>
          <a:prstGeom prst="rect">
            <a:avLst/>
          </a:prstGeom>
        </p:spPr>
      </p:pic>
    </p:spTree>
    <p:extLst>
      <p:ext uri="{BB962C8B-B14F-4D97-AF65-F5344CB8AC3E}">
        <p14:creationId xmlns:p14="http://schemas.microsoft.com/office/powerpoint/2010/main" val="3067389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2E3705-7391-272C-EAAB-AEF10E77F06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732E673-9A34-E512-03E5-8ECE6AF0B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97CA9863-C602-7B34-4EF6-2EA79EF1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92E47869-CED5-F761-6D06-5BF99DECE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5504B79-E7DE-F371-EEF1-1F8B3174E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D96E9C7D-06AD-D8E7-1600-ACA66DDD6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68F5C0C7-8028-1FAA-1595-806FA91A8980}"/>
              </a:ext>
            </a:extLst>
          </p:cNvPr>
          <p:cNvSpPr txBox="1">
            <a:spLocks/>
          </p:cNvSpPr>
          <p:nvPr/>
        </p:nvSpPr>
        <p:spPr>
          <a:xfrm>
            <a:off x="398114" y="2659132"/>
            <a:ext cx="3650300" cy="256189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lnSpc>
                <a:spcPct val="100000"/>
              </a:lnSpc>
              <a:spcBef>
                <a:spcPts val="1200"/>
              </a:spcBef>
              <a:spcAft>
                <a:spcPts val="600"/>
              </a:spcAft>
              <a:buFont typeface="Arial" panose="020B0604020202020204" pitchFamily="34" charset="0"/>
              <a:buChar char="•"/>
            </a:pPr>
            <a:r>
              <a:rPr lang="es-MX" sz="2000" noProof="0" dirty="0">
                <a:latin typeface="+mn-lt"/>
                <a:ea typeface="+mn-ea"/>
                <a:cs typeface="+mn-cs"/>
              </a:rPr>
              <a:t>Entre 2018 y 2024 la producción de crudo ha caído </a:t>
            </a:r>
            <a:r>
              <a:rPr lang="es-MX" sz="2000" b="1" noProof="0" dirty="0">
                <a:latin typeface="+mn-lt"/>
                <a:ea typeface="+mn-ea"/>
                <a:cs typeface="+mn-cs"/>
              </a:rPr>
              <a:t>18%</a:t>
            </a:r>
            <a:r>
              <a:rPr lang="es-MX" sz="2000" noProof="0" dirty="0">
                <a:latin typeface="+mn-lt"/>
                <a:ea typeface="+mn-ea"/>
                <a:cs typeface="+mn-cs"/>
              </a:rPr>
              <a:t>.</a:t>
            </a:r>
          </a:p>
          <a:p>
            <a:pPr marL="324000" indent="-324000">
              <a:lnSpc>
                <a:spcPct val="100000"/>
              </a:lnSpc>
              <a:spcBef>
                <a:spcPts val="1200"/>
              </a:spcBef>
              <a:spcAft>
                <a:spcPts val="600"/>
              </a:spcAft>
              <a:buFont typeface="Arial" panose="020B0604020202020204" pitchFamily="34" charset="0"/>
              <a:buChar char="•"/>
            </a:pPr>
            <a:r>
              <a:rPr lang="es-MX" sz="2000" dirty="0">
                <a:latin typeface="+mn-lt"/>
                <a:ea typeface="+mn-ea"/>
                <a:cs typeface="+mn-cs"/>
              </a:rPr>
              <a:t>Si se suman los condensados de </a:t>
            </a:r>
            <a:r>
              <a:rPr lang="es-MX" sz="2000" dirty="0" err="1">
                <a:latin typeface="+mn-lt"/>
                <a:ea typeface="+mn-ea"/>
                <a:cs typeface="+mn-cs"/>
              </a:rPr>
              <a:t>Quesqui</a:t>
            </a:r>
            <a:r>
              <a:rPr lang="es-MX" sz="2000" dirty="0">
                <a:latin typeface="+mn-lt"/>
                <a:ea typeface="+mn-ea"/>
                <a:cs typeface="+mn-cs"/>
              </a:rPr>
              <a:t> e </a:t>
            </a:r>
            <a:r>
              <a:rPr lang="es-MX" sz="2000" dirty="0" err="1">
                <a:latin typeface="+mn-lt"/>
                <a:ea typeface="+mn-ea"/>
                <a:cs typeface="+mn-cs"/>
              </a:rPr>
              <a:t>Ixachi</a:t>
            </a:r>
            <a:r>
              <a:rPr lang="es-MX" sz="2000" dirty="0">
                <a:latin typeface="+mn-lt"/>
                <a:ea typeface="+mn-ea"/>
                <a:cs typeface="+mn-cs"/>
              </a:rPr>
              <a:t>, la producción ha caído solo </a:t>
            </a:r>
            <a:r>
              <a:rPr lang="es-MX" sz="2000" b="1" dirty="0">
                <a:latin typeface="+mn-lt"/>
                <a:ea typeface="+mn-ea"/>
                <a:cs typeface="+mn-cs"/>
              </a:rPr>
              <a:t>4%</a:t>
            </a:r>
            <a:r>
              <a:rPr lang="es-MX" sz="2000" dirty="0">
                <a:latin typeface="+mn-lt"/>
                <a:ea typeface="+mn-ea"/>
                <a:cs typeface="+mn-cs"/>
              </a:rPr>
              <a:t>.</a:t>
            </a:r>
            <a:endParaRPr lang="es-MX" sz="2000" noProof="0" dirty="0">
              <a:latin typeface="+mn-lt"/>
              <a:ea typeface="+mn-ea"/>
              <a:cs typeface="+mn-cs"/>
            </a:endParaRPr>
          </a:p>
          <a:p>
            <a:pPr>
              <a:spcAft>
                <a:spcPts val="600"/>
              </a:spcAft>
            </a:pPr>
            <a:endParaRPr lang="en-US" sz="1200" dirty="0">
              <a:latin typeface="+mn-lt"/>
              <a:ea typeface="+mn-ea"/>
              <a:cs typeface="+mn-cs"/>
            </a:endParaRPr>
          </a:p>
        </p:txBody>
      </p:sp>
      <p:sp>
        <p:nvSpPr>
          <p:cNvPr id="3" name="Marcador de número de diapositiva 2">
            <a:extLst>
              <a:ext uri="{FF2B5EF4-FFF2-40B4-BE49-F238E27FC236}">
                <a16:creationId xmlns:a16="http://schemas.microsoft.com/office/drawing/2014/main" id="{7FF4B4B3-D6FE-E682-D73E-D0D1A2BF059F}"/>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12</a:t>
            </a:fld>
            <a:endParaRPr lang="en-US">
              <a:solidFill>
                <a:schemeClr val="tx1">
                  <a:lumMod val="50000"/>
                  <a:lumOff val="50000"/>
                </a:schemeClr>
              </a:solidFill>
            </a:endParaRPr>
          </a:p>
        </p:txBody>
      </p:sp>
      <p:pic>
        <p:nvPicPr>
          <p:cNvPr id="2" name="Imagen 1">
            <a:extLst>
              <a:ext uri="{FF2B5EF4-FFF2-40B4-BE49-F238E27FC236}">
                <a16:creationId xmlns:a16="http://schemas.microsoft.com/office/drawing/2014/main" id="{CF971FB0-6A4E-D046-9E81-D9B0A4E3B2AF}"/>
              </a:ext>
            </a:extLst>
          </p:cNvPr>
          <p:cNvPicPr>
            <a:picLocks noChangeAspect="1"/>
          </p:cNvPicPr>
          <p:nvPr/>
        </p:nvPicPr>
        <p:blipFill>
          <a:blip r:embed="rId3"/>
          <a:stretch>
            <a:fillRect/>
          </a:stretch>
        </p:blipFill>
        <p:spPr>
          <a:xfrm>
            <a:off x="712609" y="452027"/>
            <a:ext cx="2012321" cy="513142"/>
          </a:xfrm>
          <a:prstGeom prst="rect">
            <a:avLst/>
          </a:prstGeom>
        </p:spPr>
      </p:pic>
      <p:pic>
        <p:nvPicPr>
          <p:cNvPr id="18" name="Imagen 17">
            <a:extLst>
              <a:ext uri="{FF2B5EF4-FFF2-40B4-BE49-F238E27FC236}">
                <a16:creationId xmlns:a16="http://schemas.microsoft.com/office/drawing/2014/main" id="{163EB3F5-0FDA-233E-2FEE-C8E991EA8B74}"/>
              </a:ext>
            </a:extLst>
          </p:cNvPr>
          <p:cNvPicPr>
            <a:picLocks noChangeAspect="1"/>
          </p:cNvPicPr>
          <p:nvPr/>
        </p:nvPicPr>
        <p:blipFill>
          <a:blip r:embed="rId4"/>
          <a:stretch>
            <a:fillRect/>
          </a:stretch>
        </p:blipFill>
        <p:spPr>
          <a:xfrm>
            <a:off x="4721604" y="1248696"/>
            <a:ext cx="7003455" cy="4580415"/>
          </a:xfrm>
          <a:prstGeom prst="rect">
            <a:avLst/>
          </a:prstGeom>
        </p:spPr>
      </p:pic>
    </p:spTree>
    <p:extLst>
      <p:ext uri="{BB962C8B-B14F-4D97-AF65-F5344CB8AC3E}">
        <p14:creationId xmlns:p14="http://schemas.microsoft.com/office/powerpoint/2010/main" val="3449828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10249F-F485-8F8C-8B2D-35622F467D2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E6FAF0-08EC-8DAA-8590-73B04BC8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75C520E1-DBE9-CCDE-B83D-A88733EC2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9E7B41A-799A-C3E0-82F9-80F868D88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D142641-0FAE-BD80-3CBE-2AE1BA5F1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FEE0BF24-4362-C5A9-6D0A-52CE58437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5B61EDB8-811A-FF73-E5AB-1A09EDD7972C}"/>
              </a:ext>
            </a:extLst>
          </p:cNvPr>
          <p:cNvSpPr txBox="1">
            <a:spLocks/>
          </p:cNvSpPr>
          <p:nvPr/>
        </p:nvSpPr>
        <p:spPr>
          <a:xfrm>
            <a:off x="398113" y="2659132"/>
            <a:ext cx="3967409" cy="3515526"/>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lnSpc>
                <a:spcPct val="100000"/>
              </a:lnSpc>
              <a:spcBef>
                <a:spcPts val="600"/>
              </a:spcBef>
              <a:spcAft>
                <a:spcPts val="600"/>
              </a:spcAft>
              <a:buFont typeface="Arial" panose="020B0604020202020204" pitchFamily="34" charset="0"/>
              <a:buChar char="•"/>
            </a:pPr>
            <a:r>
              <a:rPr lang="es-MX" sz="2000" noProof="0" dirty="0">
                <a:latin typeface="+mn-lt"/>
                <a:ea typeface="+mn-ea"/>
                <a:cs typeface="+mn-cs"/>
              </a:rPr>
              <a:t>Entre 2018 y 2024 las exportaciones de crudo han caído </a:t>
            </a:r>
            <a:r>
              <a:rPr lang="es-MX" sz="2000" b="1" noProof="0" dirty="0">
                <a:latin typeface="+mn-lt"/>
                <a:ea typeface="+mn-ea"/>
                <a:cs typeface="+mn-cs"/>
              </a:rPr>
              <a:t>37%</a:t>
            </a:r>
            <a:r>
              <a:rPr lang="es-MX" sz="2000" noProof="0" dirty="0">
                <a:latin typeface="+mn-lt"/>
                <a:ea typeface="+mn-ea"/>
                <a:cs typeface="+mn-cs"/>
              </a:rPr>
              <a:t>.</a:t>
            </a:r>
          </a:p>
          <a:p>
            <a:pPr marL="324000" indent="-324000">
              <a:lnSpc>
                <a:spcPct val="100000"/>
              </a:lnSpc>
              <a:spcBef>
                <a:spcPts val="600"/>
              </a:spcBef>
              <a:spcAft>
                <a:spcPts val="600"/>
              </a:spcAft>
              <a:buFont typeface="Arial" panose="020B0604020202020204" pitchFamily="34" charset="0"/>
              <a:buChar char="•"/>
            </a:pPr>
            <a:r>
              <a:rPr lang="es-MX" sz="2000" dirty="0">
                <a:latin typeface="+mn-lt"/>
                <a:ea typeface="+mn-ea"/>
                <a:cs typeface="+mn-cs"/>
              </a:rPr>
              <a:t>Pasamos de exportar el 65% de la producción a solo 43%.</a:t>
            </a:r>
          </a:p>
          <a:p>
            <a:pPr marL="324000" indent="-324000">
              <a:lnSpc>
                <a:spcPct val="100000"/>
              </a:lnSpc>
              <a:spcBef>
                <a:spcPts val="600"/>
              </a:spcBef>
              <a:spcAft>
                <a:spcPts val="600"/>
              </a:spcAft>
              <a:buFont typeface="Arial" panose="020B0604020202020204" pitchFamily="34" charset="0"/>
              <a:buChar char="•"/>
            </a:pPr>
            <a:r>
              <a:rPr lang="es-MX" sz="2000" noProof="0" dirty="0">
                <a:latin typeface="+mn-lt"/>
                <a:ea typeface="+mn-ea"/>
                <a:cs typeface="+mn-cs"/>
              </a:rPr>
              <a:t>A partir del año 2000, cuando entró en vigor el acuerdo de MARPOL, se empezó a exportar crudo Istmo para enviar el combustóleo a las refinerías del Sur de Texas para que pudiera ser usado como carga, en lugar de crudo Maya.</a:t>
            </a:r>
          </a:p>
          <a:p>
            <a:pPr marL="324000" indent="-324000">
              <a:lnSpc>
                <a:spcPct val="100000"/>
              </a:lnSpc>
              <a:spcBef>
                <a:spcPts val="600"/>
              </a:spcBef>
              <a:spcAft>
                <a:spcPts val="600"/>
              </a:spcAft>
              <a:buFont typeface="Arial" panose="020B0604020202020204" pitchFamily="34" charset="0"/>
              <a:buChar char="•"/>
            </a:pPr>
            <a:r>
              <a:rPr lang="es-MX" sz="2000" dirty="0">
                <a:latin typeface="+mn-lt"/>
                <a:ea typeface="+mn-ea"/>
                <a:cs typeface="+mn-cs"/>
              </a:rPr>
              <a:t>Esta política ha provocado una caída en los precios de los crudos de exportación.</a:t>
            </a:r>
            <a:endParaRPr lang="es-MX" sz="2000" noProof="0" dirty="0">
              <a:latin typeface="+mn-lt"/>
              <a:ea typeface="+mn-ea"/>
              <a:cs typeface="+mn-cs"/>
            </a:endParaRPr>
          </a:p>
          <a:p>
            <a:pPr>
              <a:spcAft>
                <a:spcPts val="600"/>
              </a:spcAft>
            </a:pPr>
            <a:endParaRPr lang="en-US" sz="1200" dirty="0">
              <a:latin typeface="+mn-lt"/>
              <a:ea typeface="+mn-ea"/>
              <a:cs typeface="+mn-cs"/>
            </a:endParaRPr>
          </a:p>
        </p:txBody>
      </p:sp>
      <p:sp>
        <p:nvSpPr>
          <p:cNvPr id="3" name="Marcador de número de diapositiva 2">
            <a:extLst>
              <a:ext uri="{FF2B5EF4-FFF2-40B4-BE49-F238E27FC236}">
                <a16:creationId xmlns:a16="http://schemas.microsoft.com/office/drawing/2014/main" id="{1E16E375-361F-0C2B-0E7E-5384DA2B4962}"/>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13</a:t>
            </a:fld>
            <a:endParaRPr lang="en-US">
              <a:solidFill>
                <a:schemeClr val="tx1">
                  <a:lumMod val="50000"/>
                  <a:lumOff val="50000"/>
                </a:schemeClr>
              </a:solidFill>
            </a:endParaRPr>
          </a:p>
        </p:txBody>
      </p:sp>
      <p:pic>
        <p:nvPicPr>
          <p:cNvPr id="2" name="Imagen 1">
            <a:extLst>
              <a:ext uri="{FF2B5EF4-FFF2-40B4-BE49-F238E27FC236}">
                <a16:creationId xmlns:a16="http://schemas.microsoft.com/office/drawing/2014/main" id="{E8887D02-1307-0669-1403-205F7F4CDB68}"/>
              </a:ext>
            </a:extLst>
          </p:cNvPr>
          <p:cNvPicPr>
            <a:picLocks noChangeAspect="1"/>
          </p:cNvPicPr>
          <p:nvPr/>
        </p:nvPicPr>
        <p:blipFill>
          <a:blip r:embed="rId3"/>
          <a:stretch>
            <a:fillRect/>
          </a:stretch>
        </p:blipFill>
        <p:spPr>
          <a:xfrm>
            <a:off x="712609" y="452027"/>
            <a:ext cx="2012321" cy="513142"/>
          </a:xfrm>
          <a:prstGeom prst="rect">
            <a:avLst/>
          </a:prstGeom>
        </p:spPr>
      </p:pic>
      <p:pic>
        <p:nvPicPr>
          <p:cNvPr id="5" name="Imagen 4">
            <a:extLst>
              <a:ext uri="{FF2B5EF4-FFF2-40B4-BE49-F238E27FC236}">
                <a16:creationId xmlns:a16="http://schemas.microsoft.com/office/drawing/2014/main" id="{A561B99A-19F5-6CFF-EE95-59FD673E08E6}"/>
              </a:ext>
            </a:extLst>
          </p:cNvPr>
          <p:cNvPicPr>
            <a:picLocks noChangeAspect="1"/>
          </p:cNvPicPr>
          <p:nvPr/>
        </p:nvPicPr>
        <p:blipFill>
          <a:blip r:embed="rId4"/>
          <a:stretch>
            <a:fillRect/>
          </a:stretch>
        </p:blipFill>
        <p:spPr>
          <a:xfrm>
            <a:off x="4671097" y="1307162"/>
            <a:ext cx="7021464" cy="4592193"/>
          </a:xfrm>
          <a:prstGeom prst="rect">
            <a:avLst/>
          </a:prstGeom>
        </p:spPr>
      </p:pic>
    </p:spTree>
    <p:extLst>
      <p:ext uri="{BB962C8B-B14F-4D97-AF65-F5344CB8AC3E}">
        <p14:creationId xmlns:p14="http://schemas.microsoft.com/office/powerpoint/2010/main" val="4195440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A36359-595D-2CE7-D0B3-47C2C37EDF6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FEC2BE5-7FD8-5198-2FEB-EAB1D92CE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6932E3DB-04F2-0C28-5CB9-62AAA5DF8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E2DD6DC1-20C1-EF91-CF10-E085714F52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9E5EA88-4CF6-3C97-AB5E-8900E8EBD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85C6C7ED-5293-B8A4-37EB-3F131401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3A077E56-A07A-4381-E497-728C02DA6FEB}"/>
              </a:ext>
            </a:extLst>
          </p:cNvPr>
          <p:cNvSpPr txBox="1">
            <a:spLocks/>
          </p:cNvSpPr>
          <p:nvPr/>
        </p:nvSpPr>
        <p:spPr>
          <a:xfrm>
            <a:off x="304495" y="2550977"/>
            <a:ext cx="3869086" cy="3014081"/>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lnSpc>
                <a:spcPct val="100000"/>
              </a:lnSpc>
              <a:spcBef>
                <a:spcPts val="600"/>
              </a:spcBef>
              <a:spcAft>
                <a:spcPts val="600"/>
              </a:spcAft>
              <a:buFont typeface="Arial" panose="020B0604020202020204" pitchFamily="34" charset="0"/>
              <a:buChar char="•"/>
            </a:pPr>
            <a:r>
              <a:rPr lang="es-MX" sz="2000" noProof="0" dirty="0">
                <a:latin typeface="+mn-lt"/>
                <a:ea typeface="+mn-ea"/>
                <a:cs typeface="+mn-cs"/>
              </a:rPr>
              <a:t>A medida que producimos y exportamos más combustóleo y desplazamos más crudo Maya, el descuento que es necesario otorgar a los productos de exportación es cada vez mayor</a:t>
            </a:r>
            <a:r>
              <a:rPr lang="es-MX" sz="2000" dirty="0">
                <a:latin typeface="+mn-lt"/>
                <a:ea typeface="+mn-ea"/>
                <a:cs typeface="+mn-cs"/>
              </a:rPr>
              <a:t>.</a:t>
            </a:r>
          </a:p>
          <a:p>
            <a:pPr marL="324000" indent="-324000">
              <a:lnSpc>
                <a:spcPct val="100000"/>
              </a:lnSpc>
              <a:spcBef>
                <a:spcPts val="600"/>
              </a:spcBef>
              <a:spcAft>
                <a:spcPts val="600"/>
              </a:spcAft>
              <a:buFont typeface="Arial" panose="020B0604020202020204" pitchFamily="34" charset="0"/>
              <a:buChar char="•"/>
            </a:pPr>
            <a:r>
              <a:rPr lang="es-MX" sz="2000" noProof="0" dirty="0">
                <a:latin typeface="+mn-lt"/>
                <a:ea typeface="+mn-ea"/>
                <a:cs typeface="+mn-cs"/>
              </a:rPr>
              <a:t>Esto evidentemente le ha pegado a los resultados financieros tanto de PEP </a:t>
            </a:r>
            <a:br>
              <a:rPr lang="es-MX" sz="2000" noProof="0" dirty="0">
                <a:latin typeface="+mn-lt"/>
                <a:ea typeface="+mn-ea"/>
                <a:cs typeface="+mn-cs"/>
              </a:rPr>
            </a:br>
            <a:r>
              <a:rPr lang="es-MX" sz="2000" noProof="0" dirty="0">
                <a:latin typeface="+mn-lt"/>
                <a:ea typeface="+mn-ea"/>
                <a:cs typeface="+mn-cs"/>
              </a:rPr>
              <a:t>como de PTRI.</a:t>
            </a:r>
          </a:p>
          <a:p>
            <a:pPr>
              <a:spcAft>
                <a:spcPts val="600"/>
              </a:spcAft>
            </a:pPr>
            <a:endParaRPr lang="en-US" sz="1200" dirty="0">
              <a:latin typeface="+mn-lt"/>
              <a:ea typeface="+mn-ea"/>
              <a:cs typeface="+mn-cs"/>
            </a:endParaRPr>
          </a:p>
        </p:txBody>
      </p:sp>
      <p:sp>
        <p:nvSpPr>
          <p:cNvPr id="3" name="Marcador de número de diapositiva 2">
            <a:extLst>
              <a:ext uri="{FF2B5EF4-FFF2-40B4-BE49-F238E27FC236}">
                <a16:creationId xmlns:a16="http://schemas.microsoft.com/office/drawing/2014/main" id="{DF1FC543-ED63-4DC4-4120-50316AFA8261}"/>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14</a:t>
            </a:fld>
            <a:endParaRPr lang="en-US">
              <a:solidFill>
                <a:schemeClr val="tx1">
                  <a:lumMod val="50000"/>
                  <a:lumOff val="50000"/>
                </a:schemeClr>
              </a:solidFill>
            </a:endParaRPr>
          </a:p>
        </p:txBody>
      </p:sp>
      <p:pic>
        <p:nvPicPr>
          <p:cNvPr id="2" name="Imagen 1">
            <a:extLst>
              <a:ext uri="{FF2B5EF4-FFF2-40B4-BE49-F238E27FC236}">
                <a16:creationId xmlns:a16="http://schemas.microsoft.com/office/drawing/2014/main" id="{311EFCE9-D3EF-82E4-C1D7-B20AB39E4843}"/>
              </a:ext>
            </a:extLst>
          </p:cNvPr>
          <p:cNvPicPr>
            <a:picLocks noChangeAspect="1"/>
          </p:cNvPicPr>
          <p:nvPr/>
        </p:nvPicPr>
        <p:blipFill>
          <a:blip r:embed="rId3"/>
          <a:stretch>
            <a:fillRect/>
          </a:stretch>
        </p:blipFill>
        <p:spPr>
          <a:xfrm>
            <a:off x="712609" y="452027"/>
            <a:ext cx="2012321" cy="513142"/>
          </a:xfrm>
          <a:prstGeom prst="rect">
            <a:avLst/>
          </a:prstGeom>
        </p:spPr>
      </p:pic>
      <p:pic>
        <p:nvPicPr>
          <p:cNvPr id="10" name="Imagen 9">
            <a:extLst>
              <a:ext uri="{FF2B5EF4-FFF2-40B4-BE49-F238E27FC236}">
                <a16:creationId xmlns:a16="http://schemas.microsoft.com/office/drawing/2014/main" id="{6AD65287-8A37-799A-65F3-3F4199C400A2}"/>
              </a:ext>
            </a:extLst>
          </p:cNvPr>
          <p:cNvPicPr>
            <a:picLocks noChangeAspect="1"/>
          </p:cNvPicPr>
          <p:nvPr/>
        </p:nvPicPr>
        <p:blipFill>
          <a:blip r:embed="rId4"/>
          <a:stretch>
            <a:fillRect/>
          </a:stretch>
        </p:blipFill>
        <p:spPr>
          <a:xfrm>
            <a:off x="4851565" y="1308559"/>
            <a:ext cx="6787987" cy="4431973"/>
          </a:xfrm>
          <a:prstGeom prst="rect">
            <a:avLst/>
          </a:prstGeom>
        </p:spPr>
      </p:pic>
    </p:spTree>
    <p:extLst>
      <p:ext uri="{BB962C8B-B14F-4D97-AF65-F5344CB8AC3E}">
        <p14:creationId xmlns:p14="http://schemas.microsoft.com/office/powerpoint/2010/main" val="214531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9E9356-5690-D290-2386-00813E6E3BE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A70824-A083-FFDC-A07B-9E0FB764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B22E61B0-25AF-D031-9C56-1C99D5DEB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1FE2A33C-36AE-EA56-69F5-54200BBD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7489AF3-24AB-16D4-D629-C9111F327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B801226A-61B8-F3A0-EB99-D6E560FA72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FA2088BD-8609-620F-E1FF-126C16EB28BC}"/>
              </a:ext>
            </a:extLst>
          </p:cNvPr>
          <p:cNvSpPr txBox="1">
            <a:spLocks/>
          </p:cNvSpPr>
          <p:nvPr/>
        </p:nvSpPr>
        <p:spPr>
          <a:xfrm>
            <a:off x="398113" y="2659132"/>
            <a:ext cx="3957577" cy="2955087"/>
          </a:xfrm>
          <a:prstGeom prst="rect">
            <a:avLst/>
          </a:prstGeom>
        </p:spPr>
        <p:txBody>
          <a:bodyPr vert="horz" lIns="91440" tIns="45720" rIns="91440" bIns="45720" rtlCol="0"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lnSpc>
                <a:spcPct val="100000"/>
              </a:lnSpc>
              <a:spcBef>
                <a:spcPts val="1200"/>
              </a:spcBef>
              <a:spcAft>
                <a:spcPts val="600"/>
              </a:spcAft>
              <a:buFont typeface="Arial" panose="020B0604020202020204" pitchFamily="34" charset="0"/>
              <a:buChar char="•"/>
            </a:pPr>
            <a:r>
              <a:rPr lang="es-MX" sz="2000" noProof="0" dirty="0">
                <a:latin typeface="+mn-lt"/>
                <a:ea typeface="+mn-ea"/>
                <a:cs typeface="+mn-cs"/>
              </a:rPr>
              <a:t>En estos seis últimos años, la producción de gas  asociado libre de N</a:t>
            </a:r>
            <a:r>
              <a:rPr lang="es-MX" sz="2000" baseline="-25000" noProof="0" dirty="0">
                <a:latin typeface="+mn-lt"/>
                <a:ea typeface="+mn-ea"/>
                <a:cs typeface="+mn-cs"/>
              </a:rPr>
              <a:t>2</a:t>
            </a:r>
            <a:r>
              <a:rPr lang="es-MX" sz="2000" noProof="0" dirty="0">
                <a:latin typeface="+mn-lt"/>
                <a:ea typeface="+mn-ea"/>
                <a:cs typeface="+mn-cs"/>
              </a:rPr>
              <a:t> se redujo en </a:t>
            </a:r>
            <a:r>
              <a:rPr lang="es-MX" sz="2000" b="1" noProof="0" dirty="0">
                <a:latin typeface="+mn-lt"/>
                <a:ea typeface="+mn-ea"/>
                <a:cs typeface="+mn-cs"/>
              </a:rPr>
              <a:t>35%</a:t>
            </a:r>
            <a:r>
              <a:rPr lang="es-MX" sz="2000" noProof="0" dirty="0">
                <a:latin typeface="+mn-lt"/>
                <a:ea typeface="+mn-ea"/>
                <a:cs typeface="+mn-cs"/>
              </a:rPr>
              <a:t>, al mismo tiempo que la concentración de N</a:t>
            </a:r>
            <a:r>
              <a:rPr lang="es-MX" sz="2000" baseline="-25000" noProof="0" dirty="0">
                <a:latin typeface="+mn-lt"/>
                <a:ea typeface="+mn-ea"/>
                <a:cs typeface="+mn-cs"/>
              </a:rPr>
              <a:t>2</a:t>
            </a:r>
            <a:r>
              <a:rPr lang="es-MX" sz="2000" noProof="0" dirty="0">
                <a:latin typeface="+mn-lt"/>
                <a:ea typeface="+mn-ea"/>
                <a:cs typeface="+mn-cs"/>
              </a:rPr>
              <a:t> se incrementó de </a:t>
            </a:r>
            <a:r>
              <a:rPr lang="es-MX" sz="2000" b="1" noProof="0" dirty="0">
                <a:latin typeface="+mn-lt"/>
                <a:ea typeface="+mn-ea"/>
                <a:cs typeface="+mn-cs"/>
              </a:rPr>
              <a:t>25%</a:t>
            </a:r>
            <a:r>
              <a:rPr lang="es-MX" sz="2000" noProof="0" dirty="0">
                <a:latin typeface="+mn-lt"/>
                <a:ea typeface="+mn-ea"/>
                <a:cs typeface="+mn-cs"/>
              </a:rPr>
              <a:t> a </a:t>
            </a:r>
            <a:r>
              <a:rPr lang="es-MX" sz="2000" b="1" noProof="0" dirty="0">
                <a:latin typeface="+mn-lt"/>
                <a:ea typeface="+mn-ea"/>
                <a:cs typeface="+mn-cs"/>
              </a:rPr>
              <a:t>31%.</a:t>
            </a:r>
          </a:p>
          <a:p>
            <a:pPr marL="324000" indent="-324000">
              <a:lnSpc>
                <a:spcPct val="100000"/>
              </a:lnSpc>
              <a:spcBef>
                <a:spcPts val="1200"/>
              </a:spcBef>
              <a:spcAft>
                <a:spcPts val="600"/>
              </a:spcAft>
              <a:buFont typeface="Arial" panose="020B0604020202020204" pitchFamily="34" charset="0"/>
              <a:buChar char="•"/>
            </a:pPr>
            <a:r>
              <a:rPr lang="es-MX" sz="2000" dirty="0">
                <a:latin typeface="+mn-lt"/>
                <a:ea typeface="+mn-ea"/>
                <a:cs typeface="+mn-cs"/>
              </a:rPr>
              <a:t>La producción de gas no asociado  se incrementó en </a:t>
            </a:r>
            <a:r>
              <a:rPr lang="es-MX" sz="2000" b="1" dirty="0">
                <a:latin typeface="+mn-lt"/>
                <a:ea typeface="+mn-ea"/>
                <a:cs typeface="+mn-cs"/>
              </a:rPr>
              <a:t>80%</a:t>
            </a:r>
            <a:r>
              <a:rPr lang="es-MX" sz="2000" dirty="0">
                <a:latin typeface="+mn-lt"/>
                <a:ea typeface="+mn-ea"/>
                <a:cs typeface="+mn-cs"/>
              </a:rPr>
              <a:t>, gracias al desarrollo de los campos de  </a:t>
            </a:r>
            <a:r>
              <a:rPr lang="es-MX" sz="2000" dirty="0" err="1">
                <a:latin typeface="+mn-lt"/>
                <a:ea typeface="+mn-ea"/>
                <a:cs typeface="+mn-cs"/>
              </a:rPr>
              <a:t>Quesqui</a:t>
            </a:r>
            <a:r>
              <a:rPr lang="es-MX" sz="2000" dirty="0">
                <a:latin typeface="+mn-lt"/>
                <a:ea typeface="+mn-ea"/>
                <a:cs typeface="+mn-cs"/>
              </a:rPr>
              <a:t> e </a:t>
            </a:r>
            <a:r>
              <a:rPr lang="es-MX" sz="2000" dirty="0" err="1">
                <a:latin typeface="+mn-lt"/>
                <a:ea typeface="+mn-ea"/>
                <a:cs typeface="+mn-cs"/>
              </a:rPr>
              <a:t>Ixachi</a:t>
            </a:r>
            <a:r>
              <a:rPr lang="es-MX" sz="2000" dirty="0">
                <a:latin typeface="+mn-lt"/>
                <a:ea typeface="+mn-ea"/>
                <a:cs typeface="+mn-cs"/>
              </a:rPr>
              <a:t>.</a:t>
            </a:r>
          </a:p>
          <a:p>
            <a:pPr marL="324000" indent="-324000">
              <a:lnSpc>
                <a:spcPct val="100000"/>
              </a:lnSpc>
              <a:spcBef>
                <a:spcPts val="1200"/>
              </a:spcBef>
              <a:spcAft>
                <a:spcPts val="600"/>
              </a:spcAft>
              <a:buFont typeface="Arial" panose="020B0604020202020204" pitchFamily="34" charset="0"/>
              <a:buChar char="•"/>
            </a:pPr>
            <a:r>
              <a:rPr lang="es-MX" sz="2000" noProof="0" dirty="0">
                <a:latin typeface="+mn-lt"/>
                <a:ea typeface="+mn-ea"/>
                <a:cs typeface="+mn-cs"/>
              </a:rPr>
              <a:t>La producción neta de gas libre de N2 se redujo tan solo en </a:t>
            </a:r>
            <a:r>
              <a:rPr lang="es-MX" sz="2000" b="1" noProof="0" dirty="0">
                <a:latin typeface="+mn-lt"/>
                <a:ea typeface="+mn-ea"/>
                <a:cs typeface="+mn-cs"/>
              </a:rPr>
              <a:t>4%</a:t>
            </a:r>
            <a:r>
              <a:rPr lang="es-MX" sz="2000" noProof="0" dirty="0">
                <a:latin typeface="+mn-lt"/>
                <a:ea typeface="+mn-ea"/>
                <a:cs typeface="+mn-cs"/>
              </a:rPr>
              <a:t>.</a:t>
            </a:r>
          </a:p>
          <a:p>
            <a:pPr>
              <a:spcAft>
                <a:spcPts val="600"/>
              </a:spcAft>
            </a:pPr>
            <a:endParaRPr lang="en-US" sz="1200" dirty="0">
              <a:latin typeface="+mn-lt"/>
              <a:ea typeface="+mn-ea"/>
              <a:cs typeface="+mn-cs"/>
            </a:endParaRPr>
          </a:p>
        </p:txBody>
      </p:sp>
      <p:sp>
        <p:nvSpPr>
          <p:cNvPr id="3" name="Marcador de número de diapositiva 2">
            <a:extLst>
              <a:ext uri="{FF2B5EF4-FFF2-40B4-BE49-F238E27FC236}">
                <a16:creationId xmlns:a16="http://schemas.microsoft.com/office/drawing/2014/main" id="{6CEE9D86-D799-E30F-5361-96D68702178E}"/>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15</a:t>
            </a:fld>
            <a:endParaRPr lang="en-US">
              <a:solidFill>
                <a:schemeClr val="tx1">
                  <a:lumMod val="50000"/>
                  <a:lumOff val="50000"/>
                </a:schemeClr>
              </a:solidFill>
            </a:endParaRPr>
          </a:p>
        </p:txBody>
      </p:sp>
      <p:pic>
        <p:nvPicPr>
          <p:cNvPr id="2" name="Imagen 1">
            <a:extLst>
              <a:ext uri="{FF2B5EF4-FFF2-40B4-BE49-F238E27FC236}">
                <a16:creationId xmlns:a16="http://schemas.microsoft.com/office/drawing/2014/main" id="{CEFCFE34-1D08-C15C-8E77-EC89676695C4}"/>
              </a:ext>
            </a:extLst>
          </p:cNvPr>
          <p:cNvPicPr>
            <a:picLocks noChangeAspect="1"/>
          </p:cNvPicPr>
          <p:nvPr/>
        </p:nvPicPr>
        <p:blipFill>
          <a:blip r:embed="rId3"/>
          <a:stretch>
            <a:fillRect/>
          </a:stretch>
        </p:blipFill>
        <p:spPr>
          <a:xfrm>
            <a:off x="712609" y="452027"/>
            <a:ext cx="2012321" cy="513142"/>
          </a:xfrm>
          <a:prstGeom prst="rect">
            <a:avLst/>
          </a:prstGeom>
        </p:spPr>
      </p:pic>
      <p:pic>
        <p:nvPicPr>
          <p:cNvPr id="5" name="Imagen 4">
            <a:extLst>
              <a:ext uri="{FF2B5EF4-FFF2-40B4-BE49-F238E27FC236}">
                <a16:creationId xmlns:a16="http://schemas.microsoft.com/office/drawing/2014/main" id="{ED48917D-B4BD-2F57-A237-2EA7787F4B57}"/>
              </a:ext>
            </a:extLst>
          </p:cNvPr>
          <p:cNvPicPr>
            <a:picLocks noChangeAspect="1"/>
          </p:cNvPicPr>
          <p:nvPr/>
        </p:nvPicPr>
        <p:blipFill>
          <a:blip r:embed="rId4"/>
          <a:stretch>
            <a:fillRect/>
          </a:stretch>
        </p:blipFill>
        <p:spPr>
          <a:xfrm>
            <a:off x="4792571" y="936382"/>
            <a:ext cx="7152413" cy="4677837"/>
          </a:xfrm>
          <a:prstGeom prst="rect">
            <a:avLst/>
          </a:prstGeom>
        </p:spPr>
      </p:pic>
    </p:spTree>
    <p:extLst>
      <p:ext uri="{BB962C8B-B14F-4D97-AF65-F5344CB8AC3E}">
        <p14:creationId xmlns:p14="http://schemas.microsoft.com/office/powerpoint/2010/main" val="1639245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4A3E41-F71F-56E8-530B-C99CF4C8C753}"/>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7D7D62-9A0E-61E4-052F-5BA300A6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957F7742-75DB-FFED-23A5-192E95A8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26A8275-BC63-1AD2-68EA-D41176A06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B847B35-0541-EA27-5BF1-DCCDB292E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EE1D086D-9825-3C61-5C00-7231DE9EB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64F31B7F-D6CC-CA25-071B-C2E4E6DFBCB2}"/>
              </a:ext>
            </a:extLst>
          </p:cNvPr>
          <p:cNvSpPr txBox="1">
            <a:spLocks/>
          </p:cNvSpPr>
          <p:nvPr/>
        </p:nvSpPr>
        <p:spPr>
          <a:xfrm>
            <a:off x="398114" y="2659132"/>
            <a:ext cx="3650300" cy="256189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lnSpc>
                <a:spcPct val="100000"/>
              </a:lnSpc>
              <a:spcBef>
                <a:spcPts val="1200"/>
              </a:spcBef>
              <a:spcAft>
                <a:spcPts val="600"/>
              </a:spcAft>
              <a:buFont typeface="Arial" panose="020B0604020202020204" pitchFamily="34" charset="0"/>
              <a:buChar char="•"/>
            </a:pPr>
            <a:r>
              <a:rPr lang="es-MX" sz="2000" noProof="0" dirty="0">
                <a:latin typeface="+mn-lt"/>
                <a:ea typeface="+mn-ea"/>
                <a:cs typeface="+mn-cs"/>
              </a:rPr>
              <a:t>Entre 2018 y 2024 los costos directos de operación de PEP se han incrementado de </a:t>
            </a:r>
            <a:r>
              <a:rPr lang="es-MX" sz="2000" b="1" noProof="0" dirty="0">
                <a:latin typeface="+mn-lt"/>
                <a:ea typeface="+mn-ea"/>
                <a:cs typeface="+mn-cs"/>
              </a:rPr>
              <a:t>400 mil millones de pesos </a:t>
            </a:r>
            <a:r>
              <a:rPr lang="es-MX" sz="2000" noProof="0" dirty="0">
                <a:latin typeface="+mn-lt"/>
                <a:ea typeface="+mn-ea"/>
                <a:cs typeface="+mn-cs"/>
              </a:rPr>
              <a:t>a </a:t>
            </a:r>
            <a:r>
              <a:rPr lang="es-MX" sz="2000" b="1" noProof="0" dirty="0">
                <a:latin typeface="+mn-lt"/>
                <a:ea typeface="+mn-ea"/>
                <a:cs typeface="+mn-cs"/>
              </a:rPr>
              <a:t>532 mil millones de pesos</a:t>
            </a:r>
            <a:r>
              <a:rPr lang="es-MX" sz="2000" b="1" dirty="0">
                <a:latin typeface="+mn-lt"/>
                <a:ea typeface="+mn-ea"/>
                <a:cs typeface="+mn-cs"/>
              </a:rPr>
              <a:t> </a:t>
            </a:r>
            <a:r>
              <a:rPr lang="es-MX" sz="2000" dirty="0">
                <a:latin typeface="+mn-lt"/>
                <a:ea typeface="+mn-ea"/>
                <a:cs typeface="+mn-cs"/>
              </a:rPr>
              <a:t>(un incremento de </a:t>
            </a:r>
            <a:r>
              <a:rPr lang="es-MX" sz="2000" b="1" dirty="0">
                <a:latin typeface="+mn-lt"/>
                <a:ea typeface="+mn-ea"/>
                <a:cs typeface="+mn-cs"/>
              </a:rPr>
              <a:t>32%</a:t>
            </a:r>
            <a:r>
              <a:rPr lang="es-MX" sz="2000" dirty="0">
                <a:latin typeface="+mn-lt"/>
                <a:ea typeface="+mn-ea"/>
                <a:cs typeface="+mn-cs"/>
              </a:rPr>
              <a:t>).</a:t>
            </a:r>
            <a:endParaRPr lang="es-MX" sz="2000" noProof="0" dirty="0">
              <a:latin typeface="+mn-lt"/>
              <a:ea typeface="+mn-ea"/>
              <a:cs typeface="+mn-cs"/>
            </a:endParaRPr>
          </a:p>
          <a:p>
            <a:pPr>
              <a:spcAft>
                <a:spcPts val="600"/>
              </a:spcAft>
            </a:pPr>
            <a:endParaRPr lang="en-US" sz="1200" dirty="0">
              <a:latin typeface="+mn-lt"/>
              <a:ea typeface="+mn-ea"/>
              <a:cs typeface="+mn-cs"/>
            </a:endParaRPr>
          </a:p>
        </p:txBody>
      </p:sp>
      <p:sp>
        <p:nvSpPr>
          <p:cNvPr id="3" name="Marcador de número de diapositiva 2">
            <a:extLst>
              <a:ext uri="{FF2B5EF4-FFF2-40B4-BE49-F238E27FC236}">
                <a16:creationId xmlns:a16="http://schemas.microsoft.com/office/drawing/2014/main" id="{D97A1DAF-D65B-817D-7B12-8A6C51780229}"/>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16</a:t>
            </a:fld>
            <a:endParaRPr lang="en-US">
              <a:solidFill>
                <a:schemeClr val="tx1">
                  <a:lumMod val="50000"/>
                  <a:lumOff val="50000"/>
                </a:schemeClr>
              </a:solidFill>
            </a:endParaRPr>
          </a:p>
        </p:txBody>
      </p:sp>
      <p:pic>
        <p:nvPicPr>
          <p:cNvPr id="2" name="Imagen 1">
            <a:extLst>
              <a:ext uri="{FF2B5EF4-FFF2-40B4-BE49-F238E27FC236}">
                <a16:creationId xmlns:a16="http://schemas.microsoft.com/office/drawing/2014/main" id="{7C34BE01-2A71-913A-E21A-290AFC74C4EE}"/>
              </a:ext>
            </a:extLst>
          </p:cNvPr>
          <p:cNvPicPr>
            <a:picLocks noChangeAspect="1"/>
          </p:cNvPicPr>
          <p:nvPr/>
        </p:nvPicPr>
        <p:blipFill>
          <a:blip r:embed="rId3"/>
          <a:stretch>
            <a:fillRect/>
          </a:stretch>
        </p:blipFill>
        <p:spPr>
          <a:xfrm>
            <a:off x="712609" y="452027"/>
            <a:ext cx="2012321" cy="513142"/>
          </a:xfrm>
          <a:prstGeom prst="rect">
            <a:avLst/>
          </a:prstGeom>
        </p:spPr>
      </p:pic>
      <p:pic>
        <p:nvPicPr>
          <p:cNvPr id="12" name="Imagen 11">
            <a:extLst>
              <a:ext uri="{FF2B5EF4-FFF2-40B4-BE49-F238E27FC236}">
                <a16:creationId xmlns:a16="http://schemas.microsoft.com/office/drawing/2014/main" id="{226DFAD8-C78F-40F6-1F9B-77DABC8A2C0A}"/>
              </a:ext>
            </a:extLst>
          </p:cNvPr>
          <p:cNvPicPr>
            <a:picLocks noChangeAspect="1"/>
          </p:cNvPicPr>
          <p:nvPr/>
        </p:nvPicPr>
        <p:blipFill>
          <a:blip r:embed="rId4"/>
          <a:stretch>
            <a:fillRect/>
          </a:stretch>
        </p:blipFill>
        <p:spPr>
          <a:xfrm>
            <a:off x="4658550" y="1031780"/>
            <a:ext cx="7333237" cy="4794440"/>
          </a:xfrm>
          <a:prstGeom prst="rect">
            <a:avLst/>
          </a:prstGeom>
        </p:spPr>
      </p:pic>
    </p:spTree>
    <p:extLst>
      <p:ext uri="{BB962C8B-B14F-4D97-AF65-F5344CB8AC3E}">
        <p14:creationId xmlns:p14="http://schemas.microsoft.com/office/powerpoint/2010/main" val="3169349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5A08D9-CB69-92B2-5530-450C18FCDBA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CD643EA-AA25-96C2-4439-781FAB97D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7450E374-977D-E966-F104-B1A401A61C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8A1A14C0-5DBB-A902-E911-94FAF43F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764331B-6621-3DC3-7473-9C03D8F2C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4FBCC077-BD3A-C066-0802-062549FFB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398BE389-F930-E458-A981-6A3D6634D7FC}"/>
              </a:ext>
            </a:extLst>
          </p:cNvPr>
          <p:cNvSpPr txBox="1">
            <a:spLocks/>
          </p:cNvSpPr>
          <p:nvPr/>
        </p:nvSpPr>
        <p:spPr>
          <a:xfrm>
            <a:off x="395893" y="2461768"/>
            <a:ext cx="3650300" cy="2814779"/>
          </a:xfrm>
          <a:prstGeom prst="rect">
            <a:avLst/>
          </a:prstGeom>
        </p:spPr>
        <p:txBody>
          <a:bodyPr vert="horz" lIns="91440" tIns="45720" rIns="91440" bIns="45720" rtlCol="0" anchor="t">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lnSpc>
                <a:spcPct val="110000"/>
              </a:lnSpc>
              <a:spcBef>
                <a:spcPts val="1200"/>
              </a:spcBef>
              <a:spcAft>
                <a:spcPts val="600"/>
              </a:spcAft>
              <a:buFont typeface="Arial" panose="020B0604020202020204" pitchFamily="34" charset="0"/>
              <a:buChar char="•"/>
            </a:pPr>
            <a:endParaRPr lang="es-MX" sz="2600" noProof="0" dirty="0">
              <a:latin typeface="+mn-lt"/>
              <a:ea typeface="+mn-ea"/>
              <a:cs typeface="+mn-cs"/>
            </a:endParaRPr>
          </a:p>
          <a:p>
            <a:pPr marL="324000" indent="-324000">
              <a:lnSpc>
                <a:spcPct val="120000"/>
              </a:lnSpc>
              <a:spcBef>
                <a:spcPts val="1200"/>
              </a:spcBef>
              <a:spcAft>
                <a:spcPts val="600"/>
              </a:spcAft>
              <a:buFont typeface="Arial" panose="020B0604020202020204" pitchFamily="34" charset="0"/>
              <a:buChar char="•"/>
            </a:pPr>
            <a:r>
              <a:rPr lang="es-MX" sz="3200" noProof="0" dirty="0">
                <a:latin typeface="+mn-lt"/>
                <a:ea typeface="+mn-ea"/>
                <a:cs typeface="+mn-cs"/>
              </a:rPr>
              <a:t>El rendimiento operativo, antes de impuestos y costos financieros, se ha reducido de </a:t>
            </a:r>
            <a:r>
              <a:rPr lang="es-MX" sz="3200" b="1" noProof="0" dirty="0">
                <a:latin typeface="+mn-lt"/>
                <a:ea typeface="+mn-ea"/>
                <a:cs typeface="+mn-cs"/>
              </a:rPr>
              <a:t>485 mil millones de pesos </a:t>
            </a:r>
            <a:r>
              <a:rPr lang="es-MX" sz="3200" noProof="0" dirty="0">
                <a:latin typeface="+mn-lt"/>
                <a:ea typeface="+mn-ea"/>
                <a:cs typeface="+mn-cs"/>
              </a:rPr>
              <a:t>a </a:t>
            </a:r>
            <a:r>
              <a:rPr lang="es-MX" sz="3200" b="1" noProof="0" dirty="0">
                <a:latin typeface="+mn-lt"/>
                <a:ea typeface="+mn-ea"/>
                <a:cs typeface="+mn-cs"/>
              </a:rPr>
              <a:t>300,000 millones de pesos </a:t>
            </a:r>
            <a:r>
              <a:rPr lang="es-MX" sz="3200" noProof="0" dirty="0">
                <a:latin typeface="+mn-lt"/>
                <a:ea typeface="+mn-ea"/>
                <a:cs typeface="+mn-cs"/>
              </a:rPr>
              <a:t>(una reducción de </a:t>
            </a:r>
            <a:r>
              <a:rPr lang="es-MX" sz="3200" b="1" noProof="0" dirty="0">
                <a:latin typeface="+mn-lt"/>
                <a:ea typeface="+mn-ea"/>
                <a:cs typeface="+mn-cs"/>
              </a:rPr>
              <a:t>39%</a:t>
            </a:r>
            <a:r>
              <a:rPr lang="es-MX" sz="3200" noProof="0" dirty="0">
                <a:latin typeface="+mn-lt"/>
                <a:ea typeface="+mn-ea"/>
                <a:cs typeface="+mn-cs"/>
              </a:rPr>
              <a:t>.</a:t>
            </a:r>
          </a:p>
          <a:p>
            <a:pPr>
              <a:spcAft>
                <a:spcPts val="600"/>
              </a:spcAft>
            </a:pPr>
            <a:endParaRPr lang="en-US" sz="1700" dirty="0">
              <a:latin typeface="+mn-lt"/>
              <a:ea typeface="+mn-ea"/>
              <a:cs typeface="+mn-cs"/>
            </a:endParaRPr>
          </a:p>
        </p:txBody>
      </p:sp>
      <p:sp>
        <p:nvSpPr>
          <p:cNvPr id="3" name="Marcador de número de diapositiva 2">
            <a:extLst>
              <a:ext uri="{FF2B5EF4-FFF2-40B4-BE49-F238E27FC236}">
                <a16:creationId xmlns:a16="http://schemas.microsoft.com/office/drawing/2014/main" id="{BD1820F5-2852-24C0-4296-B6C48F407FE0}"/>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17</a:t>
            </a:fld>
            <a:endParaRPr lang="en-US">
              <a:solidFill>
                <a:schemeClr val="tx1">
                  <a:lumMod val="50000"/>
                  <a:lumOff val="50000"/>
                </a:schemeClr>
              </a:solidFill>
            </a:endParaRPr>
          </a:p>
        </p:txBody>
      </p:sp>
      <p:pic>
        <p:nvPicPr>
          <p:cNvPr id="2" name="Imagen 1">
            <a:extLst>
              <a:ext uri="{FF2B5EF4-FFF2-40B4-BE49-F238E27FC236}">
                <a16:creationId xmlns:a16="http://schemas.microsoft.com/office/drawing/2014/main" id="{ED8F53D9-4E35-852F-36AC-C2D27843B241}"/>
              </a:ext>
            </a:extLst>
          </p:cNvPr>
          <p:cNvPicPr>
            <a:picLocks noChangeAspect="1"/>
          </p:cNvPicPr>
          <p:nvPr/>
        </p:nvPicPr>
        <p:blipFill>
          <a:blip r:embed="rId2"/>
          <a:stretch>
            <a:fillRect/>
          </a:stretch>
        </p:blipFill>
        <p:spPr>
          <a:xfrm>
            <a:off x="712609" y="452027"/>
            <a:ext cx="2012321" cy="513142"/>
          </a:xfrm>
          <a:prstGeom prst="rect">
            <a:avLst/>
          </a:prstGeom>
        </p:spPr>
      </p:pic>
      <p:pic>
        <p:nvPicPr>
          <p:cNvPr id="8" name="Imagen 7">
            <a:extLst>
              <a:ext uri="{FF2B5EF4-FFF2-40B4-BE49-F238E27FC236}">
                <a16:creationId xmlns:a16="http://schemas.microsoft.com/office/drawing/2014/main" id="{01CDD02D-6011-05F1-E4F3-E8381FB29059}"/>
              </a:ext>
            </a:extLst>
          </p:cNvPr>
          <p:cNvPicPr>
            <a:picLocks noChangeAspect="1"/>
          </p:cNvPicPr>
          <p:nvPr/>
        </p:nvPicPr>
        <p:blipFill>
          <a:blip r:embed="rId3"/>
          <a:stretch>
            <a:fillRect/>
          </a:stretch>
        </p:blipFill>
        <p:spPr>
          <a:xfrm>
            <a:off x="4817623" y="1426546"/>
            <a:ext cx="6881863" cy="4499333"/>
          </a:xfrm>
          <a:prstGeom prst="rect">
            <a:avLst/>
          </a:prstGeom>
        </p:spPr>
      </p:pic>
    </p:spTree>
    <p:extLst>
      <p:ext uri="{BB962C8B-B14F-4D97-AF65-F5344CB8AC3E}">
        <p14:creationId xmlns:p14="http://schemas.microsoft.com/office/powerpoint/2010/main" val="2464096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56D62F5B-334D-07B4-914F-9DBB7AB9BF3B}"/>
              </a:ext>
            </a:extLst>
          </p:cNvPr>
          <p:cNvSpPr txBox="1">
            <a:spLocks/>
          </p:cNvSpPr>
          <p:nvPr/>
        </p:nvSpPr>
        <p:spPr>
          <a:xfrm>
            <a:off x="301712" y="1186303"/>
            <a:ext cx="3571641" cy="4623046"/>
          </a:xfrm>
          <a:prstGeom prst="rect">
            <a:avLst/>
          </a:prstGeom>
        </p:spPr>
        <p:txBody>
          <a:bodyPr vert="horz" lIns="91440" tIns="45720" rIns="91440" bIns="45720" rtlCol="0"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lnSpc>
                <a:spcPct val="110000"/>
              </a:lnSpc>
              <a:spcBef>
                <a:spcPts val="1200"/>
              </a:spcBef>
              <a:spcAft>
                <a:spcPts val="600"/>
              </a:spcAft>
              <a:buFont typeface="Arial" panose="020B0604020202020204" pitchFamily="34" charset="0"/>
              <a:buChar char="•"/>
            </a:pPr>
            <a:r>
              <a:rPr lang="es-MX" sz="2000" noProof="0" dirty="0">
                <a:latin typeface="+mn-lt"/>
                <a:ea typeface="+mn-ea"/>
                <a:cs typeface="+mn-cs"/>
              </a:rPr>
              <a:t>Otra forma de analizarlo es comparando tato el costo </a:t>
            </a:r>
            <a:r>
              <a:rPr lang="es-MX" sz="2000" dirty="0">
                <a:latin typeface="+mn-lt"/>
                <a:ea typeface="+mn-ea"/>
                <a:cs typeface="+mn-cs"/>
              </a:rPr>
              <a:t>directo de producción como el rendimiento operativo por barril de crudo y condensados.</a:t>
            </a:r>
          </a:p>
          <a:p>
            <a:pPr marL="324000" indent="-324000">
              <a:lnSpc>
                <a:spcPct val="110000"/>
              </a:lnSpc>
              <a:spcBef>
                <a:spcPts val="1200"/>
              </a:spcBef>
              <a:spcAft>
                <a:spcPts val="600"/>
              </a:spcAft>
              <a:buFont typeface="Arial" panose="020B0604020202020204" pitchFamily="34" charset="0"/>
              <a:buChar char="•"/>
            </a:pPr>
            <a:r>
              <a:rPr lang="es-MX" sz="2000" dirty="0">
                <a:latin typeface="+mn-lt"/>
                <a:ea typeface="+mn-ea"/>
                <a:cs typeface="+mn-cs"/>
              </a:rPr>
              <a:t>Los costos directos se han incrementado de </a:t>
            </a:r>
            <a:r>
              <a:rPr lang="es-MX" sz="2000" b="1" dirty="0">
                <a:latin typeface="+mn-lt"/>
                <a:ea typeface="+mn-ea"/>
                <a:cs typeface="+mn-cs"/>
              </a:rPr>
              <a:t>30.2 USD/B </a:t>
            </a:r>
            <a:r>
              <a:rPr lang="es-MX" sz="2000" dirty="0">
                <a:latin typeface="+mn-lt"/>
                <a:ea typeface="+mn-ea"/>
                <a:cs typeface="+mn-cs"/>
              </a:rPr>
              <a:t>a </a:t>
            </a:r>
            <a:r>
              <a:rPr lang="es-MX" sz="2000" b="1" dirty="0">
                <a:latin typeface="+mn-lt"/>
                <a:ea typeface="+mn-ea"/>
                <a:cs typeface="+mn-cs"/>
              </a:rPr>
              <a:t>40.9 USD/B </a:t>
            </a:r>
            <a:r>
              <a:rPr lang="es-MX" sz="2000" dirty="0">
                <a:latin typeface="+mn-lt"/>
                <a:ea typeface="+mn-ea"/>
                <a:cs typeface="+mn-cs"/>
              </a:rPr>
              <a:t>en el mismo periodo de tiempo (un incremento de </a:t>
            </a:r>
            <a:r>
              <a:rPr lang="es-MX" sz="2000" b="1" dirty="0">
                <a:latin typeface="+mn-lt"/>
                <a:ea typeface="+mn-ea"/>
                <a:cs typeface="+mn-cs"/>
              </a:rPr>
              <a:t>33%</a:t>
            </a:r>
            <a:r>
              <a:rPr lang="es-MX" sz="2000" dirty="0">
                <a:latin typeface="+mn-lt"/>
                <a:ea typeface="+mn-ea"/>
                <a:cs typeface="+mn-cs"/>
              </a:rPr>
              <a:t>).</a:t>
            </a:r>
          </a:p>
          <a:p>
            <a:pPr marL="324000" indent="-324000">
              <a:lnSpc>
                <a:spcPct val="110000"/>
              </a:lnSpc>
              <a:spcBef>
                <a:spcPts val="1200"/>
              </a:spcBef>
              <a:spcAft>
                <a:spcPts val="600"/>
              </a:spcAft>
              <a:buFont typeface="Arial" panose="020B0604020202020204" pitchFamily="34" charset="0"/>
              <a:buChar char="•"/>
            </a:pPr>
            <a:r>
              <a:rPr lang="es-MX" sz="2000" dirty="0">
                <a:latin typeface="+mn-lt"/>
                <a:ea typeface="+mn-ea"/>
                <a:cs typeface="+mn-cs"/>
              </a:rPr>
              <a:t> </a:t>
            </a:r>
            <a:r>
              <a:rPr lang="es-MX" sz="2000" noProof="0" dirty="0">
                <a:latin typeface="+mn-lt"/>
                <a:ea typeface="+mn-ea"/>
                <a:cs typeface="+mn-cs"/>
              </a:rPr>
              <a:t>En 2024 PEP obtuvo un rendimiento operativo </a:t>
            </a:r>
            <a:br>
              <a:rPr lang="es-MX" sz="2000" noProof="0" dirty="0">
                <a:latin typeface="+mn-lt"/>
                <a:ea typeface="+mn-ea"/>
                <a:cs typeface="+mn-cs"/>
              </a:rPr>
            </a:br>
            <a:r>
              <a:rPr lang="es-MX" sz="2000" noProof="0" dirty="0">
                <a:latin typeface="+mn-lt"/>
                <a:ea typeface="+mn-ea"/>
                <a:cs typeface="+mn-cs"/>
              </a:rPr>
              <a:t>de </a:t>
            </a:r>
            <a:r>
              <a:rPr lang="es-MX" sz="2000" b="1" noProof="0" dirty="0">
                <a:latin typeface="+mn-lt"/>
                <a:ea typeface="+mn-ea"/>
                <a:cs typeface="+mn-cs"/>
              </a:rPr>
              <a:t>22.9 USD </a:t>
            </a:r>
            <a:r>
              <a:rPr lang="es-MX" sz="2000" noProof="0" dirty="0">
                <a:latin typeface="+mn-lt"/>
                <a:ea typeface="+mn-ea"/>
                <a:cs typeface="+mn-cs"/>
              </a:rPr>
              <a:t>por barril de crudo extraído, una reducción de </a:t>
            </a:r>
            <a:r>
              <a:rPr lang="es-MX" sz="2000" b="1" noProof="0" dirty="0">
                <a:latin typeface="+mn-lt"/>
                <a:ea typeface="+mn-ea"/>
                <a:cs typeface="+mn-cs"/>
              </a:rPr>
              <a:t>37%</a:t>
            </a:r>
            <a:r>
              <a:rPr lang="es-MX" sz="2000" noProof="0" dirty="0">
                <a:latin typeface="+mn-lt"/>
                <a:ea typeface="+mn-ea"/>
                <a:cs typeface="+mn-cs"/>
              </a:rPr>
              <a:t> frente a los </a:t>
            </a:r>
            <a:r>
              <a:rPr lang="es-MX" sz="2000" b="1" noProof="0" dirty="0">
                <a:latin typeface="+mn-lt"/>
                <a:ea typeface="+mn-ea"/>
                <a:cs typeface="+mn-cs"/>
              </a:rPr>
              <a:t>36.4 USD/B </a:t>
            </a:r>
            <a:r>
              <a:rPr lang="es-MX" sz="2000" noProof="0" dirty="0">
                <a:latin typeface="+mn-lt"/>
                <a:ea typeface="+mn-ea"/>
                <a:cs typeface="+mn-cs"/>
              </a:rPr>
              <a:t>que se obtuvieron en 2018.</a:t>
            </a:r>
          </a:p>
          <a:p>
            <a:pPr>
              <a:spcAft>
                <a:spcPts val="600"/>
              </a:spcAft>
            </a:pPr>
            <a:endParaRPr lang="en-US" sz="1700" dirty="0">
              <a:latin typeface="+mn-lt"/>
              <a:ea typeface="+mn-ea"/>
              <a:cs typeface="+mn-cs"/>
            </a:endParaRPr>
          </a:p>
        </p:txBody>
      </p:sp>
      <p:sp>
        <p:nvSpPr>
          <p:cNvPr id="3" name="Marcador de número de diapositiva 2">
            <a:extLst>
              <a:ext uri="{FF2B5EF4-FFF2-40B4-BE49-F238E27FC236}">
                <a16:creationId xmlns:a16="http://schemas.microsoft.com/office/drawing/2014/main" id="{94A20BEE-6CC9-F05B-3A34-BFFAEBC0B85E}"/>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18</a:t>
            </a:fld>
            <a:endParaRPr lang="en-US">
              <a:solidFill>
                <a:schemeClr val="tx1">
                  <a:lumMod val="50000"/>
                  <a:lumOff val="50000"/>
                </a:schemeClr>
              </a:solidFill>
            </a:endParaRPr>
          </a:p>
        </p:txBody>
      </p:sp>
      <p:pic>
        <p:nvPicPr>
          <p:cNvPr id="2" name="Imagen 1">
            <a:extLst>
              <a:ext uri="{FF2B5EF4-FFF2-40B4-BE49-F238E27FC236}">
                <a16:creationId xmlns:a16="http://schemas.microsoft.com/office/drawing/2014/main" id="{B6F2792B-083B-A257-158A-B8C7CE367D6C}"/>
              </a:ext>
            </a:extLst>
          </p:cNvPr>
          <p:cNvPicPr>
            <a:picLocks noChangeAspect="1"/>
          </p:cNvPicPr>
          <p:nvPr/>
        </p:nvPicPr>
        <p:blipFill>
          <a:blip r:embed="rId2"/>
          <a:stretch>
            <a:fillRect/>
          </a:stretch>
        </p:blipFill>
        <p:spPr>
          <a:xfrm>
            <a:off x="712609" y="452027"/>
            <a:ext cx="2012321" cy="513142"/>
          </a:xfrm>
          <a:prstGeom prst="rect">
            <a:avLst/>
          </a:prstGeom>
        </p:spPr>
      </p:pic>
      <p:pic>
        <p:nvPicPr>
          <p:cNvPr id="7" name="Imagen 6">
            <a:extLst>
              <a:ext uri="{FF2B5EF4-FFF2-40B4-BE49-F238E27FC236}">
                <a16:creationId xmlns:a16="http://schemas.microsoft.com/office/drawing/2014/main" id="{FB15396C-EF0E-1982-BFA2-35B632A0C2C7}"/>
              </a:ext>
            </a:extLst>
          </p:cNvPr>
          <p:cNvPicPr>
            <a:picLocks noChangeAspect="1"/>
          </p:cNvPicPr>
          <p:nvPr/>
        </p:nvPicPr>
        <p:blipFill>
          <a:blip r:embed="rId3"/>
          <a:stretch>
            <a:fillRect/>
          </a:stretch>
        </p:blipFill>
        <p:spPr>
          <a:xfrm>
            <a:off x="5781367" y="195533"/>
            <a:ext cx="4765902" cy="3115927"/>
          </a:xfrm>
          <a:prstGeom prst="rect">
            <a:avLst/>
          </a:prstGeom>
        </p:spPr>
      </p:pic>
      <p:pic>
        <p:nvPicPr>
          <p:cNvPr id="8" name="Imagen 7">
            <a:extLst>
              <a:ext uri="{FF2B5EF4-FFF2-40B4-BE49-F238E27FC236}">
                <a16:creationId xmlns:a16="http://schemas.microsoft.com/office/drawing/2014/main" id="{1D35CB3A-5F8D-3474-A970-41BF352779D1}"/>
              </a:ext>
            </a:extLst>
          </p:cNvPr>
          <p:cNvPicPr>
            <a:picLocks noChangeAspect="1"/>
          </p:cNvPicPr>
          <p:nvPr/>
        </p:nvPicPr>
        <p:blipFill>
          <a:blip r:embed="rId4"/>
          <a:stretch>
            <a:fillRect/>
          </a:stretch>
        </p:blipFill>
        <p:spPr>
          <a:xfrm>
            <a:off x="5781367" y="3429000"/>
            <a:ext cx="4812862" cy="3146629"/>
          </a:xfrm>
          <a:prstGeom prst="rect">
            <a:avLst/>
          </a:prstGeom>
        </p:spPr>
      </p:pic>
    </p:spTree>
    <p:extLst>
      <p:ext uri="{BB962C8B-B14F-4D97-AF65-F5344CB8AC3E}">
        <p14:creationId xmlns:p14="http://schemas.microsoft.com/office/powerpoint/2010/main" val="2558328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83906646-D608-C5B3-B4FC-5009434D0CEA}"/>
              </a:ext>
            </a:extLst>
          </p:cNvPr>
          <p:cNvSpPr txBox="1">
            <a:spLocks/>
          </p:cNvSpPr>
          <p:nvPr/>
        </p:nvSpPr>
        <p:spPr>
          <a:xfrm>
            <a:off x="481029" y="1122362"/>
            <a:ext cx="4123516" cy="32493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600"/>
              </a:spcAft>
              <a:buFont typeface="Arial" panose="020B0604020202020204" pitchFamily="34" charset="0"/>
              <a:buChar char="•"/>
            </a:pPr>
            <a:r>
              <a:rPr lang="es-MX" sz="1800" kern="1200" noProof="0" dirty="0">
                <a:solidFill>
                  <a:schemeClr val="tx1"/>
                </a:solidFill>
                <a:latin typeface="+mn-lt"/>
                <a:ea typeface="+mj-ea"/>
                <a:cs typeface="+mj-cs"/>
              </a:rPr>
              <a:t>Entre 2018 y 2024, el rendimiento anualizado de operación de PEP ha caído </a:t>
            </a:r>
            <a:r>
              <a:rPr lang="es-MX" sz="1800" b="1" kern="1200" noProof="0" dirty="0">
                <a:latin typeface="+mn-lt"/>
                <a:ea typeface="+mj-ea"/>
                <a:cs typeface="+mj-cs"/>
              </a:rPr>
              <a:t>39%</a:t>
            </a:r>
            <a:r>
              <a:rPr lang="es-MX" sz="1800" kern="1200" noProof="0" dirty="0">
                <a:solidFill>
                  <a:schemeClr val="tx1"/>
                </a:solidFill>
                <a:latin typeface="+mn-lt"/>
                <a:ea typeface="+mj-ea"/>
                <a:cs typeface="+mj-cs"/>
              </a:rPr>
              <a:t>, mientras que </a:t>
            </a:r>
            <a:r>
              <a:rPr lang="es-MX" sz="1800" dirty="0">
                <a:latin typeface="+mn-lt"/>
              </a:rPr>
              <a:t>el pago de derechos e impuestos se ha reducido </a:t>
            </a:r>
            <a:r>
              <a:rPr lang="es-MX" sz="1800" b="1" dirty="0">
                <a:latin typeface="+mn-lt"/>
              </a:rPr>
              <a:t>73%</a:t>
            </a:r>
            <a:r>
              <a:rPr lang="es-MX" sz="1800" dirty="0">
                <a:latin typeface="+mn-lt"/>
              </a:rPr>
              <a:t>.</a:t>
            </a:r>
          </a:p>
          <a:p>
            <a:pPr marL="342900" indent="-342900">
              <a:spcAft>
                <a:spcPts val="600"/>
              </a:spcAft>
              <a:buFont typeface="Arial" panose="020B0604020202020204" pitchFamily="34" charset="0"/>
              <a:buChar char="•"/>
            </a:pPr>
            <a:endParaRPr lang="es-MX" sz="1800" kern="1200" noProof="0" dirty="0">
              <a:solidFill>
                <a:schemeClr val="tx1"/>
              </a:solidFill>
              <a:latin typeface="+mn-lt"/>
              <a:ea typeface="+mj-ea"/>
              <a:cs typeface="+mj-cs"/>
            </a:endParaRPr>
          </a:p>
          <a:p>
            <a:pPr marL="342900" indent="-342900">
              <a:spcAft>
                <a:spcPts val="600"/>
              </a:spcAft>
              <a:buFont typeface="Arial" panose="020B0604020202020204" pitchFamily="34" charset="0"/>
              <a:buChar char="•"/>
            </a:pPr>
            <a:r>
              <a:rPr lang="es-MX" sz="1800" dirty="0">
                <a:latin typeface="+mn-lt"/>
              </a:rPr>
              <a:t>En pesos constantes de 2024, el rendimiento operativo de estos seis años fue de </a:t>
            </a:r>
            <a:r>
              <a:rPr lang="es-MX" sz="1800" b="1" dirty="0">
                <a:latin typeface="+mn-lt"/>
              </a:rPr>
              <a:t>1.89 billones de pesos </a:t>
            </a:r>
            <a:r>
              <a:rPr lang="es-MX" sz="1800" dirty="0">
                <a:latin typeface="+mn-lt"/>
              </a:rPr>
              <a:t>y el total de derechos e impuestos pagados en el sexenio fue de </a:t>
            </a:r>
            <a:r>
              <a:rPr lang="es-MX" sz="1800" b="1" dirty="0">
                <a:latin typeface="+mn-lt"/>
              </a:rPr>
              <a:t>1.73 billones de pesos</a:t>
            </a:r>
            <a:r>
              <a:rPr lang="es-MX" sz="1800" dirty="0">
                <a:latin typeface="+mn-lt"/>
              </a:rPr>
              <a:t>.</a:t>
            </a:r>
            <a:endParaRPr lang="es-MX" sz="1800" kern="1200" noProof="0" dirty="0">
              <a:solidFill>
                <a:schemeClr val="tx1"/>
              </a:solidFill>
              <a:latin typeface="+mn-lt"/>
              <a:ea typeface="+mj-ea"/>
              <a:cs typeface="+mj-cs"/>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7853F372-AA3D-D522-EBD9-1291B53D23A4}"/>
              </a:ext>
            </a:extLst>
          </p:cNvPr>
          <p:cNvPicPr>
            <a:picLocks noChangeAspect="1"/>
          </p:cNvPicPr>
          <p:nvPr/>
        </p:nvPicPr>
        <p:blipFill>
          <a:blip r:embed="rId2"/>
          <a:stretch>
            <a:fillRect/>
          </a:stretch>
        </p:blipFill>
        <p:spPr>
          <a:xfrm>
            <a:off x="5286144" y="1236444"/>
            <a:ext cx="6520847" cy="4263302"/>
          </a:xfrm>
          <a:prstGeom prst="rect">
            <a:avLst/>
          </a:prstGeom>
        </p:spPr>
      </p:pic>
      <p:sp>
        <p:nvSpPr>
          <p:cNvPr id="3" name="Marcador de número de diapositiva 2">
            <a:extLst>
              <a:ext uri="{FF2B5EF4-FFF2-40B4-BE49-F238E27FC236}">
                <a16:creationId xmlns:a16="http://schemas.microsoft.com/office/drawing/2014/main" id="{39B9469A-8FA1-9DEE-C8C3-9504CBE77457}"/>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19</a:t>
            </a:fld>
            <a:endParaRPr lang="en-US">
              <a:solidFill>
                <a:schemeClr val="tx1">
                  <a:lumMod val="50000"/>
                  <a:lumOff val="50000"/>
                </a:schemeClr>
              </a:solidFill>
            </a:endParaRPr>
          </a:p>
        </p:txBody>
      </p:sp>
      <p:pic>
        <p:nvPicPr>
          <p:cNvPr id="2" name="Imagen 1">
            <a:extLst>
              <a:ext uri="{FF2B5EF4-FFF2-40B4-BE49-F238E27FC236}">
                <a16:creationId xmlns:a16="http://schemas.microsoft.com/office/drawing/2014/main" id="{2A5A1EC9-E47A-F9B7-392D-7E5BE7B1CC90}"/>
              </a:ext>
            </a:extLst>
          </p:cNvPr>
          <p:cNvPicPr>
            <a:picLocks noChangeAspect="1"/>
          </p:cNvPicPr>
          <p:nvPr/>
        </p:nvPicPr>
        <p:blipFill>
          <a:blip r:embed="rId3"/>
          <a:stretch>
            <a:fillRect/>
          </a:stretch>
        </p:blipFill>
        <p:spPr>
          <a:xfrm>
            <a:off x="1617177" y="434034"/>
            <a:ext cx="2012321" cy="513142"/>
          </a:xfrm>
          <a:prstGeom prst="rect">
            <a:avLst/>
          </a:prstGeom>
        </p:spPr>
      </p:pic>
      <p:cxnSp>
        <p:nvCxnSpPr>
          <p:cNvPr id="7" name="Conector recto de flecha 6">
            <a:extLst>
              <a:ext uri="{FF2B5EF4-FFF2-40B4-BE49-F238E27FC236}">
                <a16:creationId xmlns:a16="http://schemas.microsoft.com/office/drawing/2014/main" id="{2BA45E81-36C7-132D-1F24-D0B245D345FE}"/>
              </a:ext>
            </a:extLst>
          </p:cNvPr>
          <p:cNvCxnSpPr/>
          <p:nvPr/>
        </p:nvCxnSpPr>
        <p:spPr>
          <a:xfrm>
            <a:off x="6499123" y="2585884"/>
            <a:ext cx="4680154" cy="92423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Conector recto de flecha 7">
            <a:extLst>
              <a:ext uri="{FF2B5EF4-FFF2-40B4-BE49-F238E27FC236}">
                <a16:creationId xmlns:a16="http://schemas.microsoft.com/office/drawing/2014/main" id="{D00516AE-436C-C83E-CE3C-B2BB57587D80}"/>
              </a:ext>
            </a:extLst>
          </p:cNvPr>
          <p:cNvCxnSpPr>
            <a:cxnSpLocks/>
          </p:cNvCxnSpPr>
          <p:nvPr/>
        </p:nvCxnSpPr>
        <p:spPr>
          <a:xfrm>
            <a:off x="6744929" y="2747047"/>
            <a:ext cx="4761445" cy="161967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762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A99297-3300-DC4A-A0DF-A6CBE11EA28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8C9EFFA-0025-71FF-1737-8CA9E3EE9CAC}"/>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s-MX" kern="1200" noProof="0" dirty="0">
                <a:solidFill>
                  <a:schemeClr val="tx1"/>
                </a:solidFill>
                <a:latin typeface="+mj-lt"/>
                <a:ea typeface="+mj-ea"/>
                <a:cs typeface="+mj-cs"/>
              </a:rPr>
              <a:t>Cifras consolidados de </a:t>
            </a:r>
            <a:br>
              <a:rPr lang="es-MX" kern="1200" noProof="0" dirty="0">
                <a:solidFill>
                  <a:schemeClr val="tx1"/>
                </a:solidFill>
                <a:latin typeface="+mj-lt"/>
                <a:ea typeface="+mj-ea"/>
                <a:cs typeface="+mj-cs"/>
              </a:rPr>
            </a:br>
            <a:r>
              <a:rPr lang="es-MX" kern="1200" noProof="0" dirty="0">
                <a:solidFill>
                  <a:schemeClr val="tx1"/>
                </a:solidFill>
                <a:latin typeface="+mj-lt"/>
                <a:ea typeface="+mj-ea"/>
                <a:cs typeface="+mj-cs"/>
              </a:rPr>
              <a:t>Petróleos Mexicanos</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número de diapositiva 2">
            <a:extLst>
              <a:ext uri="{FF2B5EF4-FFF2-40B4-BE49-F238E27FC236}">
                <a16:creationId xmlns:a16="http://schemas.microsoft.com/office/drawing/2014/main" id="{1F4BA3C5-57C8-378E-8DB5-CE3E08ADA5A5}"/>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2</a:t>
            </a:fld>
            <a:endParaRPr lang="en-US">
              <a:solidFill>
                <a:schemeClr val="tx1">
                  <a:lumMod val="50000"/>
                  <a:lumOff val="50000"/>
                </a:schemeClr>
              </a:solidFill>
            </a:endParaRPr>
          </a:p>
        </p:txBody>
      </p:sp>
      <p:pic>
        <p:nvPicPr>
          <p:cNvPr id="4" name="Imagen 3">
            <a:extLst>
              <a:ext uri="{FF2B5EF4-FFF2-40B4-BE49-F238E27FC236}">
                <a16:creationId xmlns:a16="http://schemas.microsoft.com/office/drawing/2014/main" id="{BCC06661-2906-6D71-5F7B-72445120DE19}"/>
              </a:ext>
            </a:extLst>
          </p:cNvPr>
          <p:cNvPicPr>
            <a:picLocks noChangeAspect="1"/>
          </p:cNvPicPr>
          <p:nvPr/>
        </p:nvPicPr>
        <p:blipFill>
          <a:blip r:embed="rId2"/>
          <a:stretch>
            <a:fillRect/>
          </a:stretch>
        </p:blipFill>
        <p:spPr>
          <a:xfrm>
            <a:off x="4545795" y="535598"/>
            <a:ext cx="2756368" cy="702874"/>
          </a:xfrm>
          <a:prstGeom prst="rect">
            <a:avLst/>
          </a:prstGeom>
        </p:spPr>
      </p:pic>
    </p:spTree>
    <p:extLst>
      <p:ext uri="{BB962C8B-B14F-4D97-AF65-F5344CB8AC3E}">
        <p14:creationId xmlns:p14="http://schemas.microsoft.com/office/powerpoint/2010/main" val="2731517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62FE6E-8767-39EA-8047-02E31BE21FD2}"/>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ítulo 1">
            <a:extLst>
              <a:ext uri="{FF2B5EF4-FFF2-40B4-BE49-F238E27FC236}">
                <a16:creationId xmlns:a16="http://schemas.microsoft.com/office/drawing/2014/main" id="{B9882D2A-C226-6FC1-8881-C01806A40B0F}"/>
              </a:ext>
            </a:extLst>
          </p:cNvPr>
          <p:cNvSpPr txBox="1">
            <a:spLocks/>
          </p:cNvSpPr>
          <p:nvPr/>
        </p:nvSpPr>
        <p:spPr>
          <a:xfrm>
            <a:off x="371094" y="2718054"/>
            <a:ext cx="3532312" cy="3207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spcBef>
                <a:spcPts val="1200"/>
              </a:spcBef>
              <a:spcAft>
                <a:spcPts val="600"/>
              </a:spcAft>
              <a:buFont typeface="Arial" panose="020B0604020202020204" pitchFamily="34" charset="0"/>
              <a:buChar char="•"/>
            </a:pPr>
            <a:r>
              <a:rPr lang="es-MX" sz="1800" noProof="0" dirty="0">
                <a:latin typeface="+mn-lt"/>
                <a:ea typeface="+mn-ea"/>
                <a:cs typeface="+mn-cs"/>
              </a:rPr>
              <a:t>Expresado en dólares por barril producido, entre 2018 y 2024, el rendimiento anualizado de operación de PEP ha caído </a:t>
            </a:r>
            <a:r>
              <a:rPr lang="es-MX" sz="1800" b="1" noProof="0" dirty="0">
                <a:latin typeface="+mn-lt"/>
                <a:ea typeface="+mn-ea"/>
                <a:cs typeface="+mn-cs"/>
              </a:rPr>
              <a:t>37%</a:t>
            </a:r>
            <a:r>
              <a:rPr lang="es-MX" sz="1800" noProof="0" dirty="0">
                <a:latin typeface="+mn-lt"/>
                <a:ea typeface="+mn-ea"/>
                <a:cs typeface="+mn-cs"/>
              </a:rPr>
              <a:t>.</a:t>
            </a:r>
          </a:p>
          <a:p>
            <a:pPr marL="324000" indent="-324000">
              <a:spcBef>
                <a:spcPts val="1200"/>
              </a:spcBef>
              <a:spcAft>
                <a:spcPts val="600"/>
              </a:spcAft>
              <a:buFont typeface="Arial" panose="020B0604020202020204" pitchFamily="34" charset="0"/>
              <a:buChar char="•"/>
            </a:pPr>
            <a:r>
              <a:rPr lang="es-MX" sz="1800" noProof="0" dirty="0">
                <a:latin typeface="+mn-lt"/>
                <a:ea typeface="+mn-ea"/>
                <a:cs typeface="+mn-cs"/>
              </a:rPr>
              <a:t>El pago de derechos e impuestos se ha reducido </a:t>
            </a:r>
            <a:r>
              <a:rPr lang="es-MX" sz="1800" b="1" noProof="0" dirty="0">
                <a:latin typeface="+mn-lt"/>
                <a:ea typeface="+mn-ea"/>
                <a:cs typeface="+mn-cs"/>
              </a:rPr>
              <a:t>73%</a:t>
            </a:r>
            <a:r>
              <a:rPr lang="es-MX" sz="1800" noProof="0" dirty="0">
                <a:latin typeface="+mn-lt"/>
                <a:ea typeface="+mn-ea"/>
                <a:cs typeface="+mn-cs"/>
              </a:rPr>
              <a:t>.</a:t>
            </a:r>
          </a:p>
        </p:txBody>
      </p:sp>
      <p:pic>
        <p:nvPicPr>
          <p:cNvPr id="2" name="Imagen 1">
            <a:extLst>
              <a:ext uri="{FF2B5EF4-FFF2-40B4-BE49-F238E27FC236}">
                <a16:creationId xmlns:a16="http://schemas.microsoft.com/office/drawing/2014/main" id="{C3A8A479-0CEB-4839-476D-2574CC529340}"/>
              </a:ext>
            </a:extLst>
          </p:cNvPr>
          <p:cNvPicPr>
            <a:picLocks noChangeAspect="1"/>
          </p:cNvPicPr>
          <p:nvPr/>
        </p:nvPicPr>
        <p:blipFill>
          <a:blip r:embed="rId2"/>
          <a:stretch>
            <a:fillRect/>
          </a:stretch>
        </p:blipFill>
        <p:spPr>
          <a:xfrm>
            <a:off x="4898967" y="1220155"/>
            <a:ext cx="6921940" cy="4526930"/>
          </a:xfrm>
          <a:prstGeom prst="rect">
            <a:avLst/>
          </a:prstGeom>
        </p:spPr>
      </p:pic>
      <p:sp>
        <p:nvSpPr>
          <p:cNvPr id="6" name="Marcador de número de diapositiva 5">
            <a:extLst>
              <a:ext uri="{FF2B5EF4-FFF2-40B4-BE49-F238E27FC236}">
                <a16:creationId xmlns:a16="http://schemas.microsoft.com/office/drawing/2014/main" id="{7F96A365-558D-3CAE-BA1D-F4A043720232}"/>
              </a:ext>
            </a:extLst>
          </p:cNvPr>
          <p:cNvSpPr>
            <a:spLocks noGrp="1"/>
          </p:cNvSpPr>
          <p:nvPr>
            <p:ph type="sldNum" sz="quarter" idx="12"/>
          </p:nvPr>
        </p:nvSpPr>
        <p:spPr>
          <a:xfrm>
            <a:off x="9692640" y="6356350"/>
            <a:ext cx="2124456"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20</a:t>
            </a:fld>
            <a:endParaRPr lang="en-US">
              <a:solidFill>
                <a:schemeClr val="tx1">
                  <a:lumMod val="50000"/>
                  <a:lumOff val="50000"/>
                </a:schemeClr>
              </a:solidFill>
            </a:endParaRPr>
          </a:p>
        </p:txBody>
      </p:sp>
      <p:pic>
        <p:nvPicPr>
          <p:cNvPr id="3" name="Imagen 2">
            <a:extLst>
              <a:ext uri="{FF2B5EF4-FFF2-40B4-BE49-F238E27FC236}">
                <a16:creationId xmlns:a16="http://schemas.microsoft.com/office/drawing/2014/main" id="{D2C8F204-6387-E26C-E63C-DBF6FB553F71}"/>
              </a:ext>
            </a:extLst>
          </p:cNvPr>
          <p:cNvPicPr>
            <a:picLocks noChangeAspect="1"/>
          </p:cNvPicPr>
          <p:nvPr/>
        </p:nvPicPr>
        <p:blipFill>
          <a:blip r:embed="rId3"/>
          <a:stretch>
            <a:fillRect/>
          </a:stretch>
        </p:blipFill>
        <p:spPr>
          <a:xfrm>
            <a:off x="1217103" y="571311"/>
            <a:ext cx="2012321" cy="513142"/>
          </a:xfrm>
          <a:prstGeom prst="rect">
            <a:avLst/>
          </a:prstGeom>
        </p:spPr>
      </p:pic>
    </p:spTree>
    <p:extLst>
      <p:ext uri="{BB962C8B-B14F-4D97-AF65-F5344CB8AC3E}">
        <p14:creationId xmlns:p14="http://schemas.microsoft.com/office/powerpoint/2010/main" val="1633149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C58864-79E6-CFFE-C1BA-B4755F420B4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F368A3BB-EC7A-30D7-9836-9B209D6BF252}"/>
              </a:ext>
            </a:extLst>
          </p:cNvPr>
          <p:cNvSpPr txBox="1">
            <a:spLocks/>
          </p:cNvSpPr>
          <p:nvPr/>
        </p:nvSpPr>
        <p:spPr>
          <a:xfrm>
            <a:off x="477981" y="1122363"/>
            <a:ext cx="4023360" cy="19368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600"/>
              </a:spcAft>
              <a:buFont typeface="Arial" panose="020B0604020202020204" pitchFamily="34" charset="0"/>
              <a:buChar char="•"/>
            </a:pPr>
            <a:r>
              <a:rPr lang="es-MX" sz="1800" kern="1200" noProof="0" dirty="0">
                <a:solidFill>
                  <a:schemeClr val="tx1"/>
                </a:solidFill>
                <a:latin typeface="+mn-lt"/>
                <a:ea typeface="+mj-ea"/>
                <a:cs typeface="+mj-cs"/>
              </a:rPr>
              <a:t>A pesar de las reducciones sucesivas del DUC, de 65% a 30%, PEP volvió a registrar perdidas netas en 2024</a:t>
            </a:r>
            <a:r>
              <a:rPr lang="en-US" sz="1800" kern="1200" dirty="0">
                <a:solidFill>
                  <a:schemeClr val="tx1"/>
                </a:solidFill>
                <a:latin typeface="+mn-lt"/>
                <a:ea typeface="+mj-ea"/>
                <a:cs typeface="+mj-cs"/>
              </a:rPr>
              <a:t>.</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5FFC21C6-C33B-BF54-E8AC-3C38303C7B1B}"/>
              </a:ext>
            </a:extLst>
          </p:cNvPr>
          <p:cNvPicPr>
            <a:picLocks noChangeAspect="1"/>
          </p:cNvPicPr>
          <p:nvPr/>
        </p:nvPicPr>
        <p:blipFill>
          <a:blip r:embed="rId2"/>
          <a:stretch>
            <a:fillRect/>
          </a:stretch>
        </p:blipFill>
        <p:spPr>
          <a:xfrm>
            <a:off x="5414356" y="1258339"/>
            <a:ext cx="6520847" cy="4263302"/>
          </a:xfrm>
          <a:prstGeom prst="rect">
            <a:avLst/>
          </a:prstGeom>
        </p:spPr>
      </p:pic>
      <p:sp>
        <p:nvSpPr>
          <p:cNvPr id="3" name="Marcador de número de diapositiva 2">
            <a:extLst>
              <a:ext uri="{FF2B5EF4-FFF2-40B4-BE49-F238E27FC236}">
                <a16:creationId xmlns:a16="http://schemas.microsoft.com/office/drawing/2014/main" id="{62FAB608-B80A-9EF5-9FEF-28372DB83817}"/>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21</a:t>
            </a:fld>
            <a:endParaRPr lang="en-US">
              <a:solidFill>
                <a:schemeClr val="tx1">
                  <a:lumMod val="50000"/>
                  <a:lumOff val="50000"/>
                </a:schemeClr>
              </a:solidFill>
            </a:endParaRPr>
          </a:p>
        </p:txBody>
      </p:sp>
      <p:pic>
        <p:nvPicPr>
          <p:cNvPr id="2" name="Imagen 1">
            <a:extLst>
              <a:ext uri="{FF2B5EF4-FFF2-40B4-BE49-F238E27FC236}">
                <a16:creationId xmlns:a16="http://schemas.microsoft.com/office/drawing/2014/main" id="{92D39E7B-F492-643E-2E6D-31123DB6AC04}"/>
              </a:ext>
            </a:extLst>
          </p:cNvPr>
          <p:cNvPicPr>
            <a:picLocks noChangeAspect="1"/>
          </p:cNvPicPr>
          <p:nvPr/>
        </p:nvPicPr>
        <p:blipFill>
          <a:blip r:embed="rId3"/>
          <a:stretch>
            <a:fillRect/>
          </a:stretch>
        </p:blipFill>
        <p:spPr>
          <a:xfrm>
            <a:off x="1617177" y="434034"/>
            <a:ext cx="2012321" cy="513142"/>
          </a:xfrm>
          <a:prstGeom prst="rect">
            <a:avLst/>
          </a:prstGeom>
        </p:spPr>
      </p:pic>
    </p:spTree>
    <p:extLst>
      <p:ext uri="{BB962C8B-B14F-4D97-AF65-F5344CB8AC3E}">
        <p14:creationId xmlns:p14="http://schemas.microsoft.com/office/powerpoint/2010/main" val="1805540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9EBA60-F2A3-965E-474C-03ABB13F4EA6}"/>
            </a:ext>
          </a:extLst>
        </p:cNvPr>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1">
            <a:extLst>
              <a:ext uri="{FF2B5EF4-FFF2-40B4-BE49-F238E27FC236}">
                <a16:creationId xmlns:a16="http://schemas.microsoft.com/office/drawing/2014/main" id="{29BA5866-C1C0-BD55-C711-A7FC556B79A7}"/>
              </a:ext>
            </a:extLst>
          </p:cNvPr>
          <p:cNvSpPr txBox="1">
            <a:spLocks/>
          </p:cNvSpPr>
          <p:nvPr/>
        </p:nvSpPr>
        <p:spPr>
          <a:xfrm>
            <a:off x="350495" y="1249202"/>
            <a:ext cx="4023360" cy="21237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600"/>
              </a:spcAft>
              <a:buFont typeface="Arial" panose="020B0604020202020204" pitchFamily="34" charset="0"/>
              <a:buChar char="•"/>
            </a:pPr>
            <a:r>
              <a:rPr lang="es-MX" sz="1800" kern="1200" noProof="0" dirty="0">
                <a:solidFill>
                  <a:schemeClr val="tx1"/>
                </a:solidFill>
                <a:latin typeface="+mn-lt"/>
                <a:ea typeface="+mj-ea"/>
                <a:cs typeface="+mj-cs"/>
              </a:rPr>
              <a:t>Gracias a las inyecciones sucesivas de capital del Gobierno Federal, PEP</a:t>
            </a:r>
            <a:r>
              <a:rPr lang="es-MX" sz="1800" noProof="0" dirty="0">
                <a:latin typeface="+mn-lt"/>
              </a:rPr>
              <a:t> </a:t>
            </a:r>
            <a:r>
              <a:rPr lang="es-MX" sz="1800" kern="1200" noProof="0" dirty="0">
                <a:solidFill>
                  <a:schemeClr val="tx1"/>
                </a:solidFill>
                <a:latin typeface="+mn-lt"/>
                <a:ea typeface="+mj-ea"/>
                <a:cs typeface="+mj-cs"/>
              </a:rPr>
              <a:t>ha logrado mejorar su situación patrimonial, si bien todavía es peor que la que tenía en 2018.</a:t>
            </a:r>
          </a:p>
        </p:txBody>
      </p:sp>
      <p:sp>
        <p:nvSpPr>
          <p:cNvPr id="20"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Imagen 5">
            <a:extLst>
              <a:ext uri="{FF2B5EF4-FFF2-40B4-BE49-F238E27FC236}">
                <a16:creationId xmlns:a16="http://schemas.microsoft.com/office/drawing/2014/main" id="{CE8CF87D-ED51-456E-7FAB-B9B539C8417B}"/>
              </a:ext>
            </a:extLst>
          </p:cNvPr>
          <p:cNvPicPr>
            <a:picLocks noChangeAspect="1"/>
          </p:cNvPicPr>
          <p:nvPr/>
        </p:nvPicPr>
        <p:blipFill>
          <a:blip r:embed="rId2"/>
          <a:stretch>
            <a:fillRect/>
          </a:stretch>
        </p:blipFill>
        <p:spPr>
          <a:xfrm>
            <a:off x="4724350" y="1145088"/>
            <a:ext cx="6986621" cy="4567824"/>
          </a:xfrm>
          <a:prstGeom prst="rect">
            <a:avLst/>
          </a:prstGeom>
        </p:spPr>
      </p:pic>
      <p:sp>
        <p:nvSpPr>
          <p:cNvPr id="4" name="Marcador de número de diapositiva 3">
            <a:extLst>
              <a:ext uri="{FF2B5EF4-FFF2-40B4-BE49-F238E27FC236}">
                <a16:creationId xmlns:a16="http://schemas.microsoft.com/office/drawing/2014/main" id="{DBE39098-36CB-0000-4A84-F9A2EC6D5F07}"/>
              </a:ext>
            </a:extLst>
          </p:cNvPr>
          <p:cNvSpPr>
            <a:spLocks noGrp="1"/>
          </p:cNvSpPr>
          <p:nvPr>
            <p:ph type="sldNum" sz="quarter" idx="12"/>
          </p:nvPr>
        </p:nvSpPr>
        <p:spPr>
          <a:xfrm>
            <a:off x="9926319" y="6356350"/>
            <a:ext cx="1787699"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22</a:t>
            </a:fld>
            <a:endParaRPr lang="en-US">
              <a:solidFill>
                <a:schemeClr val="tx1">
                  <a:lumMod val="50000"/>
                  <a:lumOff val="50000"/>
                </a:schemeClr>
              </a:solidFill>
            </a:endParaRPr>
          </a:p>
        </p:txBody>
      </p:sp>
      <p:pic>
        <p:nvPicPr>
          <p:cNvPr id="2" name="Imagen 1">
            <a:extLst>
              <a:ext uri="{FF2B5EF4-FFF2-40B4-BE49-F238E27FC236}">
                <a16:creationId xmlns:a16="http://schemas.microsoft.com/office/drawing/2014/main" id="{C83992B7-16F7-5EC0-CC0B-1A469CDFAA42}"/>
              </a:ext>
            </a:extLst>
          </p:cNvPr>
          <p:cNvPicPr>
            <a:picLocks noChangeAspect="1"/>
          </p:cNvPicPr>
          <p:nvPr/>
        </p:nvPicPr>
        <p:blipFill>
          <a:blip r:embed="rId3"/>
          <a:stretch>
            <a:fillRect/>
          </a:stretch>
        </p:blipFill>
        <p:spPr>
          <a:xfrm>
            <a:off x="1617177" y="434034"/>
            <a:ext cx="2012321" cy="513142"/>
          </a:xfrm>
          <a:prstGeom prst="rect">
            <a:avLst/>
          </a:prstGeom>
        </p:spPr>
      </p:pic>
    </p:spTree>
    <p:extLst>
      <p:ext uri="{BB962C8B-B14F-4D97-AF65-F5344CB8AC3E}">
        <p14:creationId xmlns:p14="http://schemas.microsoft.com/office/powerpoint/2010/main" val="603315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C0797D-1669-4DBE-CE80-29B15334604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9A90D94-713C-3F69-8250-3907D10B8A84}"/>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s-MX" kern="1200" noProof="0" dirty="0">
                <a:solidFill>
                  <a:schemeClr val="tx1"/>
                </a:solidFill>
                <a:latin typeface="+mj-lt"/>
                <a:ea typeface="+mj-ea"/>
                <a:cs typeface="+mj-cs"/>
              </a:rPr>
              <a:t>Pemex </a:t>
            </a:r>
            <a:br>
              <a:rPr lang="es-MX" kern="1200" noProof="0" dirty="0">
                <a:solidFill>
                  <a:schemeClr val="tx1"/>
                </a:solidFill>
                <a:latin typeface="+mj-lt"/>
                <a:ea typeface="+mj-ea"/>
                <a:cs typeface="+mj-cs"/>
              </a:rPr>
            </a:br>
            <a:r>
              <a:rPr lang="es-MX" kern="1200" noProof="0" dirty="0">
                <a:solidFill>
                  <a:schemeClr val="tx1"/>
                </a:solidFill>
                <a:latin typeface="+mj-lt"/>
                <a:ea typeface="+mj-ea"/>
                <a:cs typeface="+mj-cs"/>
              </a:rPr>
              <a:t>Transformación Industrial</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número de diapositiva 2">
            <a:extLst>
              <a:ext uri="{FF2B5EF4-FFF2-40B4-BE49-F238E27FC236}">
                <a16:creationId xmlns:a16="http://schemas.microsoft.com/office/drawing/2014/main" id="{4E4D1199-3185-2545-45A8-293153540614}"/>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23</a:t>
            </a:fld>
            <a:endParaRPr lang="en-US">
              <a:solidFill>
                <a:schemeClr val="tx1">
                  <a:lumMod val="50000"/>
                  <a:lumOff val="50000"/>
                </a:schemeClr>
              </a:solidFill>
            </a:endParaRPr>
          </a:p>
        </p:txBody>
      </p:sp>
      <p:pic>
        <p:nvPicPr>
          <p:cNvPr id="4" name="Imagen 3">
            <a:extLst>
              <a:ext uri="{FF2B5EF4-FFF2-40B4-BE49-F238E27FC236}">
                <a16:creationId xmlns:a16="http://schemas.microsoft.com/office/drawing/2014/main" id="{92635550-3DA2-C517-1330-4255E282340F}"/>
              </a:ext>
            </a:extLst>
          </p:cNvPr>
          <p:cNvPicPr>
            <a:picLocks noChangeAspect="1"/>
          </p:cNvPicPr>
          <p:nvPr/>
        </p:nvPicPr>
        <p:blipFill>
          <a:blip r:embed="rId2"/>
          <a:stretch>
            <a:fillRect/>
          </a:stretch>
        </p:blipFill>
        <p:spPr>
          <a:xfrm>
            <a:off x="4545795" y="535598"/>
            <a:ext cx="2756368" cy="702874"/>
          </a:xfrm>
          <a:prstGeom prst="rect">
            <a:avLst/>
          </a:prstGeom>
        </p:spPr>
      </p:pic>
    </p:spTree>
    <p:extLst>
      <p:ext uri="{BB962C8B-B14F-4D97-AF65-F5344CB8AC3E}">
        <p14:creationId xmlns:p14="http://schemas.microsoft.com/office/powerpoint/2010/main" val="2269318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020F05-2DFE-F57E-5086-B443D047573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2265F08-6348-08DD-6DB6-B71986C50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A2333B7B-5CE8-B4AC-DC06-FA820BFC7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76C09AB8-DCB6-26EA-EBF4-D35C5306F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2158690-DFF1-00B4-5FF8-B9FE68B5D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268295A8-4B07-C7F8-912C-CA4D2AD5D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ítulo 1">
            <a:extLst>
              <a:ext uri="{FF2B5EF4-FFF2-40B4-BE49-F238E27FC236}">
                <a16:creationId xmlns:a16="http://schemas.microsoft.com/office/drawing/2014/main" id="{19513983-B8B9-388D-9998-C36CFECCF878}"/>
              </a:ext>
            </a:extLst>
          </p:cNvPr>
          <p:cNvSpPr txBox="1">
            <a:spLocks/>
          </p:cNvSpPr>
          <p:nvPr/>
        </p:nvSpPr>
        <p:spPr>
          <a:xfrm>
            <a:off x="377571" y="2578049"/>
            <a:ext cx="3553130" cy="363829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spcBef>
                <a:spcPts val="1200"/>
              </a:spcBef>
              <a:spcAft>
                <a:spcPts val="600"/>
              </a:spcAft>
              <a:buFont typeface="Arial" panose="020B0604020202020204" pitchFamily="34" charset="0"/>
              <a:buChar char="•"/>
            </a:pPr>
            <a:r>
              <a:rPr lang="es-MX" sz="1800" noProof="0" dirty="0">
                <a:latin typeface="+mn-lt"/>
                <a:ea typeface="+mn-ea"/>
                <a:cs typeface="+mn-cs"/>
              </a:rPr>
              <a:t>Sin embargo, la producción de destilados de alto valor (gasolina, turbosina y diésel) se incrementó solo en </a:t>
            </a:r>
            <a:r>
              <a:rPr lang="es-MX" sz="1800" b="1" noProof="0" dirty="0">
                <a:latin typeface="+mn-lt"/>
                <a:ea typeface="+mn-ea"/>
                <a:cs typeface="+mn-cs"/>
              </a:rPr>
              <a:t>39%</a:t>
            </a:r>
            <a:r>
              <a:rPr lang="es-MX" sz="1800" noProof="0" dirty="0">
                <a:latin typeface="+mn-lt"/>
                <a:ea typeface="+mn-ea"/>
                <a:cs typeface="+mn-cs"/>
              </a:rPr>
              <a:t>. </a:t>
            </a:r>
          </a:p>
          <a:p>
            <a:pPr marL="324000" indent="-324000">
              <a:spcBef>
                <a:spcPts val="1200"/>
              </a:spcBef>
              <a:spcAft>
                <a:spcPts val="600"/>
              </a:spcAft>
              <a:buFont typeface="Arial" panose="020B0604020202020204" pitchFamily="34" charset="0"/>
              <a:buChar char="•"/>
            </a:pPr>
            <a:r>
              <a:rPr lang="es-MX" sz="1800" noProof="0" dirty="0">
                <a:latin typeface="+mn-lt"/>
                <a:ea typeface="+mn-ea"/>
                <a:cs typeface="+mn-cs"/>
              </a:rPr>
              <a:t>Mientras que la producción de combustóleo, producto</a:t>
            </a:r>
            <a:br>
              <a:rPr lang="es-MX" sz="1800" noProof="0" dirty="0">
                <a:latin typeface="+mn-lt"/>
                <a:ea typeface="+mn-ea"/>
                <a:cs typeface="+mn-cs"/>
              </a:rPr>
            </a:br>
            <a:r>
              <a:rPr lang="es-MX" sz="1800" noProof="0" dirty="0">
                <a:latin typeface="+mn-lt"/>
                <a:ea typeface="+mn-ea"/>
                <a:cs typeface="+mn-cs"/>
              </a:rPr>
              <a:t>que tiene cada vez menor mercado y menor precio, se incrementó </a:t>
            </a:r>
            <a:r>
              <a:rPr lang="es-MX" sz="1800" b="1" noProof="0" dirty="0">
                <a:latin typeface="+mn-lt"/>
                <a:ea typeface="+mn-ea"/>
                <a:cs typeface="+mn-cs"/>
              </a:rPr>
              <a:t>81%</a:t>
            </a:r>
            <a:r>
              <a:rPr lang="es-MX" sz="1800" noProof="0" dirty="0">
                <a:latin typeface="+mn-lt"/>
                <a:ea typeface="+mn-ea"/>
                <a:cs typeface="+mn-cs"/>
              </a:rPr>
              <a:t>.</a:t>
            </a:r>
          </a:p>
          <a:p>
            <a:pPr marL="324000" indent="-324000">
              <a:spcBef>
                <a:spcPts val="1200"/>
              </a:spcBef>
              <a:spcAft>
                <a:spcPts val="600"/>
              </a:spcAft>
              <a:buFont typeface="Arial" panose="020B0604020202020204" pitchFamily="34" charset="0"/>
              <a:buChar char="•"/>
            </a:pPr>
            <a:r>
              <a:rPr lang="es-MX" sz="1800" noProof="0" dirty="0">
                <a:latin typeface="+mn-lt"/>
                <a:ea typeface="+mn-ea"/>
                <a:cs typeface="+mn-cs"/>
              </a:rPr>
              <a:t>Esto necesariamente se ve reflejado en los resultados financieros.</a:t>
            </a:r>
          </a:p>
        </p:txBody>
      </p:sp>
      <p:sp>
        <p:nvSpPr>
          <p:cNvPr id="6" name="Marcador de número de diapositiva 5">
            <a:extLst>
              <a:ext uri="{FF2B5EF4-FFF2-40B4-BE49-F238E27FC236}">
                <a16:creationId xmlns:a16="http://schemas.microsoft.com/office/drawing/2014/main" id="{AEBE3443-9991-4BA5-EF66-AA6DEE6D0E0D}"/>
              </a:ext>
            </a:extLst>
          </p:cNvPr>
          <p:cNvSpPr>
            <a:spLocks noGrp="1"/>
          </p:cNvSpPr>
          <p:nvPr>
            <p:ph type="sldNum" sz="quarter" idx="12"/>
          </p:nvPr>
        </p:nvSpPr>
        <p:spPr>
          <a:xfrm>
            <a:off x="9692640" y="6356350"/>
            <a:ext cx="2124456"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24</a:t>
            </a:fld>
            <a:endParaRPr lang="en-US">
              <a:solidFill>
                <a:schemeClr val="tx1">
                  <a:lumMod val="50000"/>
                  <a:lumOff val="50000"/>
                </a:schemeClr>
              </a:solidFill>
            </a:endParaRPr>
          </a:p>
        </p:txBody>
      </p:sp>
      <p:pic>
        <p:nvPicPr>
          <p:cNvPr id="4" name="Imagen 3">
            <a:extLst>
              <a:ext uri="{FF2B5EF4-FFF2-40B4-BE49-F238E27FC236}">
                <a16:creationId xmlns:a16="http://schemas.microsoft.com/office/drawing/2014/main" id="{304A7BCD-D572-D1DB-C2E3-B41269002A2A}"/>
              </a:ext>
            </a:extLst>
          </p:cNvPr>
          <p:cNvPicPr>
            <a:picLocks noChangeAspect="1"/>
          </p:cNvPicPr>
          <p:nvPr/>
        </p:nvPicPr>
        <p:blipFill>
          <a:blip r:embed="rId2"/>
          <a:stretch>
            <a:fillRect/>
          </a:stretch>
        </p:blipFill>
        <p:spPr>
          <a:xfrm>
            <a:off x="1217337" y="590865"/>
            <a:ext cx="2011854" cy="512108"/>
          </a:xfrm>
          <a:prstGeom prst="rect">
            <a:avLst/>
          </a:prstGeom>
        </p:spPr>
      </p:pic>
      <p:sp>
        <p:nvSpPr>
          <p:cNvPr id="10" name="Título 1">
            <a:extLst>
              <a:ext uri="{FF2B5EF4-FFF2-40B4-BE49-F238E27FC236}">
                <a16:creationId xmlns:a16="http://schemas.microsoft.com/office/drawing/2014/main" id="{9CE072D5-6D9A-0164-7E9A-E903F496276C}"/>
              </a:ext>
            </a:extLst>
          </p:cNvPr>
          <p:cNvSpPr txBox="1">
            <a:spLocks/>
          </p:cNvSpPr>
          <p:nvPr/>
        </p:nvSpPr>
        <p:spPr>
          <a:xfrm>
            <a:off x="424815" y="1388465"/>
            <a:ext cx="3553131" cy="118958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spcBef>
                <a:spcPts val="1200"/>
              </a:spcBef>
              <a:spcAft>
                <a:spcPts val="600"/>
              </a:spcAft>
              <a:buFont typeface="Arial" panose="020B0604020202020204" pitchFamily="34" charset="0"/>
              <a:buChar char="•"/>
            </a:pPr>
            <a:r>
              <a:rPr lang="es-MX" sz="1800" noProof="0" dirty="0">
                <a:latin typeface="+mn-lt"/>
                <a:ea typeface="+mn-ea"/>
                <a:cs typeface="+mn-cs"/>
              </a:rPr>
              <a:t>Entre 2019 y 2024, el volumen de crudo procesado se incrementó </a:t>
            </a:r>
            <a:r>
              <a:rPr lang="es-MX" sz="1800" b="1" noProof="0" dirty="0">
                <a:latin typeface="+mn-lt"/>
                <a:ea typeface="+mn-ea"/>
                <a:cs typeface="+mn-cs"/>
              </a:rPr>
              <a:t>53%</a:t>
            </a:r>
            <a:r>
              <a:rPr lang="es-MX" sz="1800" noProof="0" dirty="0">
                <a:latin typeface="+mn-lt"/>
                <a:ea typeface="+mn-ea"/>
                <a:cs typeface="+mn-cs"/>
              </a:rPr>
              <a:t>. </a:t>
            </a:r>
          </a:p>
        </p:txBody>
      </p:sp>
      <p:pic>
        <p:nvPicPr>
          <p:cNvPr id="12" name="Imagen 11">
            <a:extLst>
              <a:ext uri="{FF2B5EF4-FFF2-40B4-BE49-F238E27FC236}">
                <a16:creationId xmlns:a16="http://schemas.microsoft.com/office/drawing/2014/main" id="{CF58AE96-A53B-DFD4-4C7D-08DC5EBEDA61}"/>
              </a:ext>
            </a:extLst>
          </p:cNvPr>
          <p:cNvPicPr>
            <a:picLocks noChangeAspect="1"/>
          </p:cNvPicPr>
          <p:nvPr/>
        </p:nvPicPr>
        <p:blipFill>
          <a:blip r:embed="rId3"/>
          <a:stretch>
            <a:fillRect/>
          </a:stretch>
        </p:blipFill>
        <p:spPr>
          <a:xfrm>
            <a:off x="4817623" y="1344056"/>
            <a:ext cx="7041027" cy="4604988"/>
          </a:xfrm>
          <a:prstGeom prst="rect">
            <a:avLst/>
          </a:prstGeom>
        </p:spPr>
      </p:pic>
    </p:spTree>
    <p:extLst>
      <p:ext uri="{BB962C8B-B14F-4D97-AF65-F5344CB8AC3E}">
        <p14:creationId xmlns:p14="http://schemas.microsoft.com/office/powerpoint/2010/main" val="2166810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2D0BD5-EC13-C265-8C0D-5BB4B566333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8F5CB9-C665-762E-BBA7-6F2576FB50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000E0D58-24EF-3933-67D8-2DB8F45AC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7195969C-BA74-4599-3DC7-F0D05FF04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47C6B1F-46D5-F0B0-D2F5-77F2F1B1C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F396A937-8B8D-7C68-C52E-12B19321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FA4EFEAF-17C1-E565-D01C-608DD5870713}"/>
              </a:ext>
            </a:extLst>
          </p:cNvPr>
          <p:cNvSpPr txBox="1">
            <a:spLocks/>
          </p:cNvSpPr>
          <p:nvPr/>
        </p:nvSpPr>
        <p:spPr>
          <a:xfrm>
            <a:off x="371094" y="2718054"/>
            <a:ext cx="3438906" cy="3207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spcBef>
                <a:spcPts val="0"/>
              </a:spcBef>
              <a:spcAft>
                <a:spcPts val="600"/>
              </a:spcAft>
              <a:buFont typeface="Arial" panose="020B0604020202020204" pitchFamily="34" charset="0"/>
              <a:buChar char="•"/>
            </a:pPr>
            <a:r>
              <a:rPr lang="es-MX" sz="1800" noProof="0" dirty="0">
                <a:latin typeface="+mn-lt"/>
                <a:ea typeface="+mn-ea"/>
                <a:cs typeface="+mn-cs"/>
              </a:rPr>
              <a:t>El rendimiento de destilados de alto valor por cada 100 barriles de crudo procesado, ha caído  </a:t>
            </a:r>
            <a:r>
              <a:rPr lang="es-MX" sz="1800" b="1" noProof="0" dirty="0">
                <a:latin typeface="+mn-lt"/>
                <a:ea typeface="+mn-ea"/>
                <a:cs typeface="+mn-cs"/>
              </a:rPr>
              <a:t>9%</a:t>
            </a:r>
            <a:r>
              <a:rPr lang="es-MX" sz="1800" noProof="0" dirty="0">
                <a:latin typeface="+mn-lt"/>
                <a:ea typeface="+mn-ea"/>
                <a:cs typeface="+mn-cs"/>
              </a:rPr>
              <a:t>, mientras que el rendimiento de combustóleo se ha incrementado en </a:t>
            </a:r>
            <a:r>
              <a:rPr lang="es-MX" sz="1800" b="1" noProof="0" dirty="0">
                <a:latin typeface="+mn-lt"/>
                <a:ea typeface="+mn-ea"/>
                <a:cs typeface="+mn-cs"/>
              </a:rPr>
              <a:t>19%</a:t>
            </a:r>
            <a:r>
              <a:rPr lang="es-MX" sz="1800" noProof="0" dirty="0">
                <a:latin typeface="+mn-lt"/>
                <a:ea typeface="+mn-ea"/>
                <a:cs typeface="+mn-cs"/>
              </a:rPr>
              <a:t>.</a:t>
            </a:r>
          </a:p>
        </p:txBody>
      </p:sp>
      <p:sp>
        <p:nvSpPr>
          <p:cNvPr id="4" name="Marcador de número de diapositiva 3">
            <a:extLst>
              <a:ext uri="{FF2B5EF4-FFF2-40B4-BE49-F238E27FC236}">
                <a16:creationId xmlns:a16="http://schemas.microsoft.com/office/drawing/2014/main" id="{A54C8B15-D869-2AE5-7914-FBD13BE5E01D}"/>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25</a:t>
            </a:fld>
            <a:endParaRPr lang="en-US">
              <a:solidFill>
                <a:schemeClr val="tx1">
                  <a:lumMod val="50000"/>
                  <a:lumOff val="50000"/>
                </a:schemeClr>
              </a:solidFill>
            </a:endParaRPr>
          </a:p>
        </p:txBody>
      </p:sp>
      <p:pic>
        <p:nvPicPr>
          <p:cNvPr id="5" name="Imagen 4">
            <a:extLst>
              <a:ext uri="{FF2B5EF4-FFF2-40B4-BE49-F238E27FC236}">
                <a16:creationId xmlns:a16="http://schemas.microsoft.com/office/drawing/2014/main" id="{3EEC32A1-6C7C-2029-483A-A5F23961616E}"/>
              </a:ext>
            </a:extLst>
          </p:cNvPr>
          <p:cNvPicPr>
            <a:picLocks noChangeAspect="1"/>
          </p:cNvPicPr>
          <p:nvPr/>
        </p:nvPicPr>
        <p:blipFill>
          <a:blip r:embed="rId2"/>
          <a:stretch>
            <a:fillRect/>
          </a:stretch>
        </p:blipFill>
        <p:spPr>
          <a:xfrm>
            <a:off x="742106" y="452027"/>
            <a:ext cx="2012321" cy="513142"/>
          </a:xfrm>
          <a:prstGeom prst="rect">
            <a:avLst/>
          </a:prstGeom>
        </p:spPr>
      </p:pic>
      <p:pic>
        <p:nvPicPr>
          <p:cNvPr id="8" name="Imagen 7">
            <a:extLst>
              <a:ext uri="{FF2B5EF4-FFF2-40B4-BE49-F238E27FC236}">
                <a16:creationId xmlns:a16="http://schemas.microsoft.com/office/drawing/2014/main" id="{7D7C33C1-17BC-5C26-C9C9-F1419B1D8D86}"/>
              </a:ext>
            </a:extLst>
          </p:cNvPr>
          <p:cNvPicPr>
            <a:picLocks noChangeAspect="1"/>
          </p:cNvPicPr>
          <p:nvPr/>
        </p:nvPicPr>
        <p:blipFill>
          <a:blip r:embed="rId3"/>
          <a:stretch>
            <a:fillRect/>
          </a:stretch>
        </p:blipFill>
        <p:spPr>
          <a:xfrm>
            <a:off x="4739147" y="1365877"/>
            <a:ext cx="6971377" cy="4559435"/>
          </a:xfrm>
          <a:prstGeom prst="rect">
            <a:avLst/>
          </a:prstGeom>
        </p:spPr>
      </p:pic>
    </p:spTree>
    <p:extLst>
      <p:ext uri="{BB962C8B-B14F-4D97-AF65-F5344CB8AC3E}">
        <p14:creationId xmlns:p14="http://schemas.microsoft.com/office/powerpoint/2010/main" val="3562044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B095B4-5228-951D-6E43-6DE82020D12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4E1B61-E567-963D-5581-0A67F6737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D5A6F149-6BCA-B673-6398-277C4AF0C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5257CC3-A079-4583-E260-7A1C0CA9D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FCE094F-7EF6-2329-0623-7A1CF4A4A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FE54760F-0765-7468-77C9-2D170542F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D545F676-198D-A18F-61FF-46E88530D4BE}"/>
              </a:ext>
            </a:extLst>
          </p:cNvPr>
          <p:cNvSpPr txBox="1">
            <a:spLocks/>
          </p:cNvSpPr>
          <p:nvPr/>
        </p:nvSpPr>
        <p:spPr>
          <a:xfrm>
            <a:off x="371094" y="2718054"/>
            <a:ext cx="3669964" cy="3207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spcBef>
                <a:spcPts val="0"/>
              </a:spcBef>
              <a:spcAft>
                <a:spcPts val="600"/>
              </a:spcAft>
              <a:buFont typeface="Arial" panose="020B0604020202020204" pitchFamily="34" charset="0"/>
              <a:buChar char="•"/>
            </a:pPr>
            <a:r>
              <a:rPr lang="es-MX" sz="1800" noProof="0" dirty="0">
                <a:latin typeface="+mn-lt"/>
                <a:ea typeface="+mn-ea"/>
                <a:cs typeface="+mn-cs"/>
              </a:rPr>
              <a:t>En estos seis años la producción de gas seco ha caído </a:t>
            </a:r>
            <a:r>
              <a:rPr lang="es-MX" sz="1800" b="1" noProof="0" dirty="0">
                <a:latin typeface="+mn-lt"/>
                <a:ea typeface="+mn-ea"/>
                <a:cs typeface="+mn-cs"/>
              </a:rPr>
              <a:t>25%</a:t>
            </a:r>
            <a:r>
              <a:rPr lang="es-MX" sz="1800" noProof="0" dirty="0">
                <a:latin typeface="+mn-lt"/>
                <a:ea typeface="+mn-ea"/>
                <a:cs typeface="+mn-cs"/>
              </a:rPr>
              <a:t>.</a:t>
            </a:r>
          </a:p>
          <a:p>
            <a:pPr marL="324000" indent="-324000">
              <a:spcBef>
                <a:spcPts val="0"/>
              </a:spcBef>
              <a:spcAft>
                <a:spcPts val="600"/>
              </a:spcAft>
              <a:buFont typeface="Arial" panose="020B0604020202020204" pitchFamily="34" charset="0"/>
              <a:buChar char="•"/>
            </a:pPr>
            <a:r>
              <a:rPr lang="es-MX" sz="1800" dirty="0">
                <a:latin typeface="+mn-lt"/>
                <a:ea typeface="+mn-ea"/>
                <a:cs typeface="+mn-cs"/>
              </a:rPr>
              <a:t>La disponibilidad de gas seco para venta a terceros ha caído </a:t>
            </a:r>
            <a:r>
              <a:rPr lang="es-MX" sz="1800" b="1" dirty="0">
                <a:latin typeface="+mn-lt"/>
                <a:ea typeface="+mn-ea"/>
                <a:cs typeface="+mn-cs"/>
              </a:rPr>
              <a:t>60%</a:t>
            </a:r>
            <a:r>
              <a:rPr lang="es-MX" sz="1800" dirty="0">
                <a:latin typeface="+mn-lt"/>
                <a:ea typeface="+mn-ea"/>
                <a:cs typeface="+mn-cs"/>
              </a:rPr>
              <a:t>.</a:t>
            </a:r>
          </a:p>
          <a:p>
            <a:pPr marL="324000" indent="-324000">
              <a:spcBef>
                <a:spcPts val="0"/>
              </a:spcBef>
              <a:spcAft>
                <a:spcPts val="600"/>
              </a:spcAft>
              <a:buFont typeface="Arial" panose="020B0604020202020204" pitchFamily="34" charset="0"/>
              <a:buChar char="•"/>
            </a:pPr>
            <a:r>
              <a:rPr lang="es-MX" sz="1800" noProof="0" dirty="0">
                <a:latin typeface="+mn-lt"/>
                <a:ea typeface="+mn-ea"/>
                <a:cs typeface="+mn-cs"/>
              </a:rPr>
              <a:t>En 2024, Pemex consumió</a:t>
            </a:r>
            <a:br>
              <a:rPr lang="es-MX" sz="1800" noProof="0" dirty="0">
                <a:latin typeface="+mn-lt"/>
                <a:ea typeface="+mn-ea"/>
                <a:cs typeface="+mn-cs"/>
              </a:rPr>
            </a:br>
            <a:r>
              <a:rPr lang="es-MX" sz="1800" noProof="0" dirty="0">
                <a:latin typeface="+mn-lt"/>
                <a:ea typeface="+mn-ea"/>
                <a:cs typeface="+mn-cs"/>
              </a:rPr>
              <a:t> </a:t>
            </a:r>
            <a:r>
              <a:rPr lang="es-MX" sz="1800" b="1" noProof="0" dirty="0">
                <a:latin typeface="+mn-lt"/>
                <a:ea typeface="+mn-ea"/>
                <a:cs typeface="+mn-cs"/>
              </a:rPr>
              <a:t>84%</a:t>
            </a:r>
            <a:r>
              <a:rPr lang="es-MX" sz="1800" noProof="0" dirty="0">
                <a:latin typeface="+mn-lt"/>
                <a:ea typeface="+mn-ea"/>
                <a:cs typeface="+mn-cs"/>
              </a:rPr>
              <a:t> del gas producido, quedando solo </a:t>
            </a:r>
            <a:r>
              <a:rPr lang="es-MX" sz="1800" b="1" noProof="0" dirty="0">
                <a:latin typeface="+mn-lt"/>
                <a:ea typeface="+mn-ea"/>
                <a:cs typeface="+mn-cs"/>
              </a:rPr>
              <a:t>16%</a:t>
            </a:r>
            <a:r>
              <a:rPr lang="es-MX" sz="1800" noProof="0" dirty="0">
                <a:latin typeface="+mn-lt"/>
                <a:ea typeface="+mn-ea"/>
                <a:cs typeface="+mn-cs"/>
              </a:rPr>
              <a:t> del gas seco producido para ventas a terceros.</a:t>
            </a:r>
          </a:p>
        </p:txBody>
      </p:sp>
      <p:sp>
        <p:nvSpPr>
          <p:cNvPr id="4" name="Marcador de número de diapositiva 3">
            <a:extLst>
              <a:ext uri="{FF2B5EF4-FFF2-40B4-BE49-F238E27FC236}">
                <a16:creationId xmlns:a16="http://schemas.microsoft.com/office/drawing/2014/main" id="{20751608-45FC-0A96-C2F3-5B2250D113A8}"/>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26</a:t>
            </a:fld>
            <a:endParaRPr lang="en-US">
              <a:solidFill>
                <a:schemeClr val="tx1">
                  <a:lumMod val="50000"/>
                  <a:lumOff val="50000"/>
                </a:schemeClr>
              </a:solidFill>
            </a:endParaRPr>
          </a:p>
        </p:txBody>
      </p:sp>
      <p:pic>
        <p:nvPicPr>
          <p:cNvPr id="5" name="Imagen 4">
            <a:extLst>
              <a:ext uri="{FF2B5EF4-FFF2-40B4-BE49-F238E27FC236}">
                <a16:creationId xmlns:a16="http://schemas.microsoft.com/office/drawing/2014/main" id="{5CA3A615-3A62-3412-4551-8327F8207BFC}"/>
              </a:ext>
            </a:extLst>
          </p:cNvPr>
          <p:cNvPicPr>
            <a:picLocks noChangeAspect="1"/>
          </p:cNvPicPr>
          <p:nvPr/>
        </p:nvPicPr>
        <p:blipFill>
          <a:blip r:embed="rId2"/>
          <a:stretch>
            <a:fillRect/>
          </a:stretch>
        </p:blipFill>
        <p:spPr>
          <a:xfrm>
            <a:off x="742106" y="452027"/>
            <a:ext cx="2012321" cy="513142"/>
          </a:xfrm>
          <a:prstGeom prst="rect">
            <a:avLst/>
          </a:prstGeom>
        </p:spPr>
      </p:pic>
      <p:pic>
        <p:nvPicPr>
          <p:cNvPr id="2" name="Imagen 1">
            <a:extLst>
              <a:ext uri="{FF2B5EF4-FFF2-40B4-BE49-F238E27FC236}">
                <a16:creationId xmlns:a16="http://schemas.microsoft.com/office/drawing/2014/main" id="{EF4A2127-6FE1-818C-5C88-4E0C2FC8C2C1}"/>
              </a:ext>
            </a:extLst>
          </p:cNvPr>
          <p:cNvPicPr>
            <a:picLocks noChangeAspect="1"/>
          </p:cNvPicPr>
          <p:nvPr/>
        </p:nvPicPr>
        <p:blipFill>
          <a:blip r:embed="rId3"/>
          <a:stretch>
            <a:fillRect/>
          </a:stretch>
        </p:blipFill>
        <p:spPr>
          <a:xfrm>
            <a:off x="4779486" y="1179870"/>
            <a:ext cx="7088700" cy="4636167"/>
          </a:xfrm>
          <a:prstGeom prst="rect">
            <a:avLst/>
          </a:prstGeom>
        </p:spPr>
      </p:pic>
    </p:spTree>
    <p:extLst>
      <p:ext uri="{BB962C8B-B14F-4D97-AF65-F5344CB8AC3E}">
        <p14:creationId xmlns:p14="http://schemas.microsoft.com/office/powerpoint/2010/main" val="1161984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14C41A-D56D-BFCE-0066-ADBCDE3106E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579382-0750-DFBA-CA67-DA7DB9D08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B8D74773-75ED-8BB6-91FC-7880DD600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18D9DE11-5A0E-C5B7-4522-DF4C3CDFB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66D28DE-8DED-732F-61EF-FB96A023F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10378666-3566-65B1-064B-496293590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DCC09A47-9BE9-E37E-4A26-0B5F01E10B5F}"/>
              </a:ext>
            </a:extLst>
          </p:cNvPr>
          <p:cNvSpPr txBox="1">
            <a:spLocks/>
          </p:cNvSpPr>
          <p:nvPr/>
        </p:nvSpPr>
        <p:spPr>
          <a:xfrm>
            <a:off x="336899" y="2720106"/>
            <a:ext cx="3765848" cy="264830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spcBef>
                <a:spcPts val="0"/>
              </a:spcBef>
              <a:spcAft>
                <a:spcPts val="600"/>
              </a:spcAft>
              <a:buFont typeface="Arial" panose="020B0604020202020204" pitchFamily="34" charset="0"/>
              <a:buChar char="•"/>
            </a:pPr>
            <a:r>
              <a:rPr lang="es-MX" sz="1800" noProof="0" dirty="0">
                <a:latin typeface="+mn-lt"/>
                <a:ea typeface="+mn-ea"/>
                <a:cs typeface="+mn-cs"/>
              </a:rPr>
              <a:t>En estos seis años la producción de petroquímicos ha caído </a:t>
            </a:r>
            <a:r>
              <a:rPr lang="es-MX" sz="1800" b="1" noProof="0" dirty="0">
                <a:latin typeface="+mn-lt"/>
                <a:ea typeface="+mn-ea"/>
                <a:cs typeface="+mn-cs"/>
              </a:rPr>
              <a:t>60%</a:t>
            </a:r>
            <a:r>
              <a:rPr lang="es-MX" sz="1800" noProof="0" dirty="0">
                <a:latin typeface="+mn-lt"/>
                <a:ea typeface="+mn-ea"/>
                <a:cs typeface="+mn-cs"/>
              </a:rPr>
              <a:t>.</a:t>
            </a:r>
          </a:p>
          <a:p>
            <a:pPr marL="324000" indent="-324000">
              <a:spcBef>
                <a:spcPts val="0"/>
              </a:spcBef>
              <a:spcAft>
                <a:spcPts val="600"/>
              </a:spcAft>
              <a:buFont typeface="Arial" panose="020B0604020202020204" pitchFamily="34" charset="0"/>
              <a:buChar char="•"/>
            </a:pPr>
            <a:r>
              <a:rPr lang="es-MX" sz="1800" noProof="0" dirty="0">
                <a:latin typeface="+mn-lt"/>
                <a:ea typeface="+mn-ea"/>
                <a:cs typeface="+mn-cs"/>
              </a:rPr>
              <a:t>La producción de aromáticos prácticamente ha desaparecido, al igual que la de propileno y derivados.</a:t>
            </a:r>
          </a:p>
          <a:p>
            <a:pPr marL="324000" indent="-324000">
              <a:spcBef>
                <a:spcPts val="0"/>
              </a:spcBef>
              <a:spcAft>
                <a:spcPts val="600"/>
              </a:spcAft>
              <a:buFont typeface="Arial" panose="020B0604020202020204" pitchFamily="34" charset="0"/>
              <a:buChar char="•"/>
            </a:pPr>
            <a:r>
              <a:rPr lang="es-MX" sz="1800" noProof="0" dirty="0">
                <a:latin typeface="+mn-lt"/>
                <a:ea typeface="+mn-ea"/>
                <a:cs typeface="+mn-cs"/>
              </a:rPr>
              <a:t>La producción de derivados de etano se ha reducido muy considerablemente </a:t>
            </a:r>
          </a:p>
        </p:txBody>
      </p:sp>
      <p:sp>
        <p:nvSpPr>
          <p:cNvPr id="4" name="Marcador de número de diapositiva 3">
            <a:extLst>
              <a:ext uri="{FF2B5EF4-FFF2-40B4-BE49-F238E27FC236}">
                <a16:creationId xmlns:a16="http://schemas.microsoft.com/office/drawing/2014/main" id="{B395CD12-D345-B8EA-06F5-CB7A8EB9D13D}"/>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27</a:t>
            </a:fld>
            <a:endParaRPr lang="en-US">
              <a:solidFill>
                <a:schemeClr val="tx1">
                  <a:lumMod val="50000"/>
                  <a:lumOff val="50000"/>
                </a:schemeClr>
              </a:solidFill>
            </a:endParaRPr>
          </a:p>
        </p:txBody>
      </p:sp>
      <p:pic>
        <p:nvPicPr>
          <p:cNvPr id="5" name="Imagen 4">
            <a:extLst>
              <a:ext uri="{FF2B5EF4-FFF2-40B4-BE49-F238E27FC236}">
                <a16:creationId xmlns:a16="http://schemas.microsoft.com/office/drawing/2014/main" id="{506638DA-B041-6E6E-46CB-1460C9188069}"/>
              </a:ext>
            </a:extLst>
          </p:cNvPr>
          <p:cNvPicPr>
            <a:picLocks noChangeAspect="1"/>
          </p:cNvPicPr>
          <p:nvPr/>
        </p:nvPicPr>
        <p:blipFill>
          <a:blip r:embed="rId2"/>
          <a:stretch>
            <a:fillRect/>
          </a:stretch>
        </p:blipFill>
        <p:spPr>
          <a:xfrm>
            <a:off x="742106" y="452027"/>
            <a:ext cx="2012321" cy="513142"/>
          </a:xfrm>
          <a:prstGeom prst="rect">
            <a:avLst/>
          </a:prstGeom>
        </p:spPr>
      </p:pic>
      <p:pic>
        <p:nvPicPr>
          <p:cNvPr id="14" name="Imagen 13">
            <a:extLst>
              <a:ext uri="{FF2B5EF4-FFF2-40B4-BE49-F238E27FC236}">
                <a16:creationId xmlns:a16="http://schemas.microsoft.com/office/drawing/2014/main" id="{47C71A7B-6F3E-5CE8-4018-38B767D1880A}"/>
              </a:ext>
            </a:extLst>
          </p:cNvPr>
          <p:cNvPicPr>
            <a:picLocks noChangeAspect="1"/>
          </p:cNvPicPr>
          <p:nvPr/>
        </p:nvPicPr>
        <p:blipFill>
          <a:blip r:embed="rId3"/>
          <a:stretch>
            <a:fillRect/>
          </a:stretch>
        </p:blipFill>
        <p:spPr>
          <a:xfrm>
            <a:off x="4676907" y="1298829"/>
            <a:ext cx="7178194" cy="4694698"/>
          </a:xfrm>
          <a:prstGeom prst="rect">
            <a:avLst/>
          </a:prstGeom>
        </p:spPr>
      </p:pic>
    </p:spTree>
    <p:extLst>
      <p:ext uri="{BB962C8B-B14F-4D97-AF65-F5344CB8AC3E}">
        <p14:creationId xmlns:p14="http://schemas.microsoft.com/office/powerpoint/2010/main" val="4088799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ítulo 1">
            <a:extLst>
              <a:ext uri="{FF2B5EF4-FFF2-40B4-BE49-F238E27FC236}">
                <a16:creationId xmlns:a16="http://schemas.microsoft.com/office/drawing/2014/main" id="{35AF2D8C-6B77-2017-A6DC-0FF35CA29777}"/>
              </a:ext>
            </a:extLst>
          </p:cNvPr>
          <p:cNvSpPr txBox="1">
            <a:spLocks/>
          </p:cNvSpPr>
          <p:nvPr/>
        </p:nvSpPr>
        <p:spPr>
          <a:xfrm>
            <a:off x="477981" y="1122363"/>
            <a:ext cx="4023360" cy="22334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spcAft>
                <a:spcPts val="600"/>
              </a:spcAft>
              <a:buFont typeface="Arial" panose="020B0604020202020204" pitchFamily="34" charset="0"/>
              <a:buChar char="•"/>
            </a:pPr>
            <a:r>
              <a:rPr lang="es-MX" sz="2000" kern="1200" noProof="0" dirty="0">
                <a:solidFill>
                  <a:schemeClr val="tx1"/>
                </a:solidFill>
                <a:latin typeface="+mn-lt"/>
                <a:ea typeface="+mj-ea"/>
                <a:cs typeface="+mj-cs"/>
              </a:rPr>
              <a:t>A lo largo de estos seis años, el costo directo de los productos de Pemex TRI</a:t>
            </a:r>
            <a:br>
              <a:rPr lang="es-MX" sz="2000" kern="1200" noProof="0" dirty="0">
                <a:solidFill>
                  <a:schemeClr val="tx1"/>
                </a:solidFill>
                <a:latin typeface="+mn-lt"/>
                <a:ea typeface="+mj-ea"/>
                <a:cs typeface="+mj-cs"/>
              </a:rPr>
            </a:br>
            <a:r>
              <a:rPr lang="es-MX" sz="2000" kern="1200" noProof="0" dirty="0">
                <a:solidFill>
                  <a:schemeClr val="tx1"/>
                </a:solidFill>
                <a:latin typeface="+mn-lt"/>
                <a:ea typeface="+mj-ea"/>
                <a:cs typeface="+mj-cs"/>
              </a:rPr>
              <a:t>ha sido mayor que los ingresos obtenidos por ventas.</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Marcador de número de diapositiva 1">
            <a:extLst>
              <a:ext uri="{FF2B5EF4-FFF2-40B4-BE49-F238E27FC236}">
                <a16:creationId xmlns:a16="http://schemas.microsoft.com/office/drawing/2014/main" id="{BFF19E21-9BC6-23D3-C961-F3C6C789BBAC}"/>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28</a:t>
            </a:fld>
            <a:endParaRPr lang="en-US">
              <a:solidFill>
                <a:schemeClr val="tx1">
                  <a:lumMod val="50000"/>
                  <a:lumOff val="50000"/>
                </a:schemeClr>
              </a:solidFill>
            </a:endParaRPr>
          </a:p>
        </p:txBody>
      </p:sp>
      <p:pic>
        <p:nvPicPr>
          <p:cNvPr id="3" name="Imagen 2">
            <a:extLst>
              <a:ext uri="{FF2B5EF4-FFF2-40B4-BE49-F238E27FC236}">
                <a16:creationId xmlns:a16="http://schemas.microsoft.com/office/drawing/2014/main" id="{1712467D-8982-A20E-5682-64143242C40F}"/>
              </a:ext>
            </a:extLst>
          </p:cNvPr>
          <p:cNvPicPr>
            <a:picLocks noChangeAspect="1"/>
          </p:cNvPicPr>
          <p:nvPr/>
        </p:nvPicPr>
        <p:blipFill>
          <a:blip r:embed="rId2"/>
          <a:stretch>
            <a:fillRect/>
          </a:stretch>
        </p:blipFill>
        <p:spPr>
          <a:xfrm>
            <a:off x="1617177" y="434034"/>
            <a:ext cx="2012321" cy="513142"/>
          </a:xfrm>
          <a:prstGeom prst="rect">
            <a:avLst/>
          </a:prstGeom>
        </p:spPr>
      </p:pic>
      <p:pic>
        <p:nvPicPr>
          <p:cNvPr id="5" name="Imagen 4">
            <a:extLst>
              <a:ext uri="{FF2B5EF4-FFF2-40B4-BE49-F238E27FC236}">
                <a16:creationId xmlns:a16="http://schemas.microsoft.com/office/drawing/2014/main" id="{9A0F63C4-B7AA-E7A7-031A-15D366797FAA}"/>
              </a:ext>
            </a:extLst>
          </p:cNvPr>
          <p:cNvPicPr>
            <a:picLocks noChangeAspect="1"/>
          </p:cNvPicPr>
          <p:nvPr/>
        </p:nvPicPr>
        <p:blipFill>
          <a:blip r:embed="rId3"/>
          <a:stretch>
            <a:fillRect/>
          </a:stretch>
        </p:blipFill>
        <p:spPr>
          <a:xfrm>
            <a:off x="5331074" y="1122363"/>
            <a:ext cx="6488899" cy="4242415"/>
          </a:xfrm>
          <a:prstGeom prst="rect">
            <a:avLst/>
          </a:prstGeom>
        </p:spPr>
      </p:pic>
    </p:spTree>
    <p:extLst>
      <p:ext uri="{BB962C8B-B14F-4D97-AF65-F5344CB8AC3E}">
        <p14:creationId xmlns:p14="http://schemas.microsoft.com/office/powerpoint/2010/main" val="3908525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4B44FA-D389-F384-E0F8-B30F9B921FF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ítulo 1">
            <a:extLst>
              <a:ext uri="{FF2B5EF4-FFF2-40B4-BE49-F238E27FC236}">
                <a16:creationId xmlns:a16="http://schemas.microsoft.com/office/drawing/2014/main" id="{B824AAF2-1BA7-E7C1-7E9D-22D5112650FA}"/>
              </a:ext>
            </a:extLst>
          </p:cNvPr>
          <p:cNvSpPr txBox="1">
            <a:spLocks/>
          </p:cNvSpPr>
          <p:nvPr/>
        </p:nvSpPr>
        <p:spPr>
          <a:xfrm>
            <a:off x="371094" y="2718054"/>
            <a:ext cx="3738790" cy="3207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spcAft>
                <a:spcPts val="600"/>
              </a:spcAft>
              <a:buFont typeface="Arial" panose="020B0604020202020204" pitchFamily="34" charset="0"/>
              <a:buChar char="•"/>
            </a:pPr>
            <a:r>
              <a:rPr lang="es-MX" sz="2000" noProof="0" dirty="0">
                <a:latin typeface="+mn-lt"/>
                <a:ea typeface="+mn-ea"/>
                <a:cs typeface="+mn-cs"/>
              </a:rPr>
              <a:t>El deterioro de los rendimientos del Sistema Nacional de Refinación se ha reflejado en un incremento sustancial de las pérdidas de operación de Pemex Transformación Industrial.</a:t>
            </a:r>
          </a:p>
        </p:txBody>
      </p:sp>
      <p:sp>
        <p:nvSpPr>
          <p:cNvPr id="2" name="Marcador de número de diapositiva 1">
            <a:extLst>
              <a:ext uri="{FF2B5EF4-FFF2-40B4-BE49-F238E27FC236}">
                <a16:creationId xmlns:a16="http://schemas.microsoft.com/office/drawing/2014/main" id="{B55CAB77-2AF8-AE1F-DB32-2A66235BB058}"/>
              </a:ext>
            </a:extLst>
          </p:cNvPr>
          <p:cNvSpPr>
            <a:spLocks noGrp="1"/>
          </p:cNvSpPr>
          <p:nvPr>
            <p:ph type="sldNum" sz="quarter" idx="12"/>
          </p:nvPr>
        </p:nvSpPr>
        <p:spPr>
          <a:xfrm>
            <a:off x="9692640" y="6356350"/>
            <a:ext cx="2124456"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29</a:t>
            </a:fld>
            <a:endParaRPr lang="en-US">
              <a:solidFill>
                <a:schemeClr val="tx1">
                  <a:lumMod val="50000"/>
                  <a:lumOff val="50000"/>
                </a:schemeClr>
              </a:solidFill>
            </a:endParaRPr>
          </a:p>
        </p:txBody>
      </p:sp>
      <p:pic>
        <p:nvPicPr>
          <p:cNvPr id="4" name="Imagen 3">
            <a:extLst>
              <a:ext uri="{FF2B5EF4-FFF2-40B4-BE49-F238E27FC236}">
                <a16:creationId xmlns:a16="http://schemas.microsoft.com/office/drawing/2014/main" id="{791B792D-39FD-65D2-FB96-F41566C70955}"/>
              </a:ext>
            </a:extLst>
          </p:cNvPr>
          <p:cNvPicPr>
            <a:picLocks noChangeAspect="1"/>
          </p:cNvPicPr>
          <p:nvPr/>
        </p:nvPicPr>
        <p:blipFill>
          <a:blip r:embed="rId2"/>
          <a:stretch>
            <a:fillRect/>
          </a:stretch>
        </p:blipFill>
        <p:spPr>
          <a:xfrm>
            <a:off x="1217103" y="601433"/>
            <a:ext cx="2012321" cy="513142"/>
          </a:xfrm>
          <a:prstGeom prst="rect">
            <a:avLst/>
          </a:prstGeom>
        </p:spPr>
      </p:pic>
      <p:pic>
        <p:nvPicPr>
          <p:cNvPr id="5" name="Imagen 4">
            <a:extLst>
              <a:ext uri="{FF2B5EF4-FFF2-40B4-BE49-F238E27FC236}">
                <a16:creationId xmlns:a16="http://schemas.microsoft.com/office/drawing/2014/main" id="{26625816-32A0-D093-4078-555A154B935D}"/>
              </a:ext>
            </a:extLst>
          </p:cNvPr>
          <p:cNvPicPr>
            <a:picLocks noChangeAspect="1"/>
          </p:cNvPicPr>
          <p:nvPr/>
        </p:nvPicPr>
        <p:blipFill>
          <a:blip r:embed="rId3"/>
          <a:stretch>
            <a:fillRect/>
          </a:stretch>
        </p:blipFill>
        <p:spPr>
          <a:xfrm>
            <a:off x="4817623" y="924372"/>
            <a:ext cx="7187857" cy="4699391"/>
          </a:xfrm>
          <a:prstGeom prst="rect">
            <a:avLst/>
          </a:prstGeom>
        </p:spPr>
      </p:pic>
    </p:spTree>
    <p:extLst>
      <p:ext uri="{BB962C8B-B14F-4D97-AF65-F5344CB8AC3E}">
        <p14:creationId xmlns:p14="http://schemas.microsoft.com/office/powerpoint/2010/main" val="100773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A32DA5-2B36-5873-0C6A-D45760ACCDD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899BCA-8C95-4C3E-C57E-4FC2C932D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F02B3F8D-2C27-5264-1622-53336F4FF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E559FD9-01E9-820F-6DD2-8EA90B80B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A8147F6-CE5F-204C-BE22-55095CEEA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BEFED03F-6CD7-CF45-C8FD-3C1162220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9C2884E3-8B6A-BA69-642F-3B25298CFAD4}"/>
              </a:ext>
            </a:extLst>
          </p:cNvPr>
          <p:cNvSpPr txBox="1">
            <a:spLocks/>
          </p:cNvSpPr>
          <p:nvPr/>
        </p:nvSpPr>
        <p:spPr>
          <a:xfrm>
            <a:off x="371094" y="2718054"/>
            <a:ext cx="3438906" cy="3207258"/>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Bef>
                <a:spcPts val="1200"/>
              </a:spcBef>
              <a:spcAft>
                <a:spcPct val="0"/>
              </a:spcAft>
              <a:buClr>
                <a:schemeClr val="accent6">
                  <a:lumMod val="75000"/>
                </a:schemeClr>
              </a:buClr>
              <a:buFont typeface="Arial" panose="020B0604020202020204" pitchFamily="34" charset="0"/>
              <a:buChar char="•"/>
              <a:defRPr/>
            </a:pPr>
            <a:r>
              <a:rPr lang="es-MX" sz="2000" noProof="0" dirty="0">
                <a:latin typeface="+mn-lt"/>
                <a:ea typeface="+mn-ea"/>
                <a:cs typeface="+mn-cs"/>
              </a:rPr>
              <a:t>Entre 2018 y 2024:</a:t>
            </a:r>
          </a:p>
          <a:p>
            <a:pPr marL="800100" lvl="1" indent="-342900">
              <a:spcBef>
                <a:spcPts val="1200"/>
              </a:spcBef>
              <a:spcAft>
                <a:spcPct val="0"/>
              </a:spcAft>
              <a:buClr>
                <a:schemeClr val="accent6">
                  <a:lumMod val="75000"/>
                </a:schemeClr>
              </a:buClr>
              <a:buFont typeface="Courier New" panose="02070309020205020404" pitchFamily="49" charset="0"/>
              <a:buChar char="o"/>
              <a:defRPr/>
            </a:pPr>
            <a:r>
              <a:rPr lang="es-MX" dirty="0">
                <a:latin typeface="+mn-lt"/>
                <a:ea typeface="+mn-ea"/>
                <a:cs typeface="+mn-cs"/>
              </a:rPr>
              <a:t>Los activos de Pemex se han incrementado </a:t>
            </a:r>
            <a:r>
              <a:rPr lang="es-MX" b="1" dirty="0">
                <a:latin typeface="+mn-lt"/>
                <a:ea typeface="+mn-ea"/>
                <a:cs typeface="+mn-cs"/>
              </a:rPr>
              <a:t>286 mil millones de pesos</a:t>
            </a:r>
            <a:r>
              <a:rPr lang="es-MX" dirty="0">
                <a:latin typeface="+mn-lt"/>
                <a:ea typeface="+mn-ea"/>
                <a:cs typeface="+mn-cs"/>
              </a:rPr>
              <a:t>.</a:t>
            </a:r>
          </a:p>
          <a:p>
            <a:pPr marL="800100" lvl="1" indent="-342900">
              <a:spcBef>
                <a:spcPts val="1200"/>
              </a:spcBef>
              <a:spcAft>
                <a:spcPct val="0"/>
              </a:spcAft>
              <a:buClr>
                <a:schemeClr val="accent6">
                  <a:lumMod val="75000"/>
                </a:schemeClr>
              </a:buClr>
              <a:buFont typeface="Courier New" panose="02070309020205020404" pitchFamily="49" charset="0"/>
              <a:buChar char="o"/>
              <a:defRPr/>
            </a:pPr>
            <a:r>
              <a:rPr lang="es-MX" dirty="0">
                <a:latin typeface="+mn-lt"/>
                <a:ea typeface="+mn-ea"/>
                <a:cs typeface="+mn-cs"/>
              </a:rPr>
              <a:t>Los pasivos se han incrementado </a:t>
            </a:r>
            <a:r>
              <a:rPr lang="es-MX" b="1" dirty="0">
                <a:latin typeface="+mn-lt"/>
                <a:ea typeface="+mn-ea"/>
                <a:cs typeface="+mn-cs"/>
              </a:rPr>
              <a:t>666 mil millones de pesos</a:t>
            </a:r>
            <a:r>
              <a:rPr lang="es-MX" dirty="0">
                <a:latin typeface="+mn-lt"/>
                <a:ea typeface="+mn-ea"/>
                <a:cs typeface="+mn-cs"/>
              </a:rPr>
              <a:t>.</a:t>
            </a:r>
            <a:r>
              <a:rPr lang="es-MX" b="1" dirty="0">
                <a:latin typeface="+mn-lt"/>
                <a:ea typeface="+mn-ea"/>
                <a:cs typeface="+mn-cs"/>
              </a:rPr>
              <a:t> </a:t>
            </a:r>
          </a:p>
          <a:p>
            <a:pPr marL="800100" lvl="1" indent="-342900">
              <a:spcBef>
                <a:spcPts val="1200"/>
              </a:spcBef>
              <a:spcAft>
                <a:spcPct val="0"/>
              </a:spcAft>
              <a:buClr>
                <a:schemeClr val="accent6">
                  <a:lumMod val="75000"/>
                </a:schemeClr>
              </a:buClr>
              <a:buFont typeface="Courier New" panose="02070309020205020404" pitchFamily="49" charset="0"/>
              <a:buChar char="o"/>
              <a:defRPr/>
            </a:pPr>
            <a:r>
              <a:rPr lang="es-MX" noProof="0" dirty="0"/>
              <a:t>El patrimonio se ha reducido </a:t>
            </a:r>
            <a:r>
              <a:rPr lang="es-MX" b="1" noProof="0" dirty="0"/>
              <a:t>380 mil  millones de pesos</a:t>
            </a:r>
            <a:r>
              <a:rPr lang="es-MX" noProof="0" dirty="0"/>
              <a:t>.</a:t>
            </a:r>
            <a:endParaRPr lang="es-MX" noProof="0" dirty="0">
              <a:latin typeface="+mn-lt"/>
              <a:ea typeface="+mn-ea"/>
              <a:cs typeface="+mn-cs"/>
            </a:endParaRPr>
          </a:p>
          <a:p>
            <a:pPr marL="800100" lvl="1" indent="-342900">
              <a:spcBef>
                <a:spcPts val="1200"/>
              </a:spcBef>
              <a:spcAft>
                <a:spcPct val="0"/>
              </a:spcAft>
              <a:buClr>
                <a:schemeClr val="accent6">
                  <a:lumMod val="75000"/>
                </a:schemeClr>
              </a:buClr>
              <a:buFont typeface="Courier New" panose="02070309020205020404" pitchFamily="49" charset="0"/>
              <a:buChar char="o"/>
              <a:defRPr/>
            </a:pPr>
            <a:endParaRPr lang="es-MX" sz="100" noProof="0" dirty="0">
              <a:latin typeface="+mn-lt"/>
              <a:ea typeface="+mn-ea"/>
              <a:cs typeface="+mn-cs"/>
            </a:endParaRPr>
          </a:p>
          <a:p>
            <a:pPr lvl="1">
              <a:spcBef>
                <a:spcPts val="1200"/>
              </a:spcBef>
              <a:spcAft>
                <a:spcPct val="0"/>
              </a:spcAft>
              <a:buClr>
                <a:schemeClr val="accent6">
                  <a:lumMod val="75000"/>
                </a:schemeClr>
              </a:buClr>
              <a:defRPr/>
            </a:pPr>
            <a:r>
              <a:rPr lang="es-MX" sz="100" noProof="0" dirty="0">
                <a:latin typeface="+mn-lt"/>
                <a:ea typeface="+mn-ea"/>
                <a:cs typeface="+mn-cs"/>
              </a:rPr>
              <a:t>.L</a:t>
            </a:r>
          </a:p>
        </p:txBody>
      </p:sp>
      <p:sp>
        <p:nvSpPr>
          <p:cNvPr id="2" name="Marcador de número de diapositiva 1">
            <a:extLst>
              <a:ext uri="{FF2B5EF4-FFF2-40B4-BE49-F238E27FC236}">
                <a16:creationId xmlns:a16="http://schemas.microsoft.com/office/drawing/2014/main" id="{26D47D9C-BE3E-078E-CA7A-60EC31AC6E30}"/>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3</a:t>
            </a:fld>
            <a:endParaRPr lang="en-US">
              <a:solidFill>
                <a:schemeClr val="tx1">
                  <a:lumMod val="50000"/>
                  <a:lumOff val="50000"/>
                </a:schemeClr>
              </a:solidFill>
            </a:endParaRPr>
          </a:p>
        </p:txBody>
      </p:sp>
      <p:pic>
        <p:nvPicPr>
          <p:cNvPr id="5" name="Imagen 4">
            <a:extLst>
              <a:ext uri="{FF2B5EF4-FFF2-40B4-BE49-F238E27FC236}">
                <a16:creationId xmlns:a16="http://schemas.microsoft.com/office/drawing/2014/main" id="{305D5D15-4AEF-EFB8-AAD2-2835CCED8B6F}"/>
              </a:ext>
            </a:extLst>
          </p:cNvPr>
          <p:cNvPicPr>
            <a:picLocks noChangeAspect="1"/>
          </p:cNvPicPr>
          <p:nvPr/>
        </p:nvPicPr>
        <p:blipFill>
          <a:blip r:embed="rId3"/>
          <a:stretch>
            <a:fillRect/>
          </a:stretch>
        </p:blipFill>
        <p:spPr>
          <a:xfrm>
            <a:off x="1081372" y="452027"/>
            <a:ext cx="2012321" cy="513142"/>
          </a:xfrm>
          <a:prstGeom prst="rect">
            <a:avLst/>
          </a:prstGeom>
        </p:spPr>
      </p:pic>
      <p:pic>
        <p:nvPicPr>
          <p:cNvPr id="6" name="Imagen 5">
            <a:extLst>
              <a:ext uri="{FF2B5EF4-FFF2-40B4-BE49-F238E27FC236}">
                <a16:creationId xmlns:a16="http://schemas.microsoft.com/office/drawing/2014/main" id="{CED61020-1563-4E78-7AD0-D935DF7C8607}"/>
              </a:ext>
            </a:extLst>
          </p:cNvPr>
          <p:cNvPicPr>
            <a:picLocks noChangeAspect="1"/>
          </p:cNvPicPr>
          <p:nvPr/>
        </p:nvPicPr>
        <p:blipFill>
          <a:blip r:embed="rId4"/>
          <a:stretch>
            <a:fillRect/>
          </a:stretch>
        </p:blipFill>
        <p:spPr>
          <a:xfrm>
            <a:off x="5889522" y="3471389"/>
            <a:ext cx="4864222" cy="3180208"/>
          </a:xfrm>
          <a:prstGeom prst="rect">
            <a:avLst/>
          </a:prstGeom>
        </p:spPr>
      </p:pic>
      <p:pic>
        <p:nvPicPr>
          <p:cNvPr id="7" name="Imagen 6">
            <a:extLst>
              <a:ext uri="{FF2B5EF4-FFF2-40B4-BE49-F238E27FC236}">
                <a16:creationId xmlns:a16="http://schemas.microsoft.com/office/drawing/2014/main" id="{6DD3736F-89D1-1D91-0B27-3664DDFBF2F3}"/>
              </a:ext>
            </a:extLst>
          </p:cNvPr>
          <p:cNvPicPr>
            <a:picLocks noChangeAspect="1"/>
          </p:cNvPicPr>
          <p:nvPr/>
        </p:nvPicPr>
        <p:blipFill>
          <a:blip r:embed="rId5"/>
          <a:stretch>
            <a:fillRect/>
          </a:stretch>
        </p:blipFill>
        <p:spPr>
          <a:xfrm>
            <a:off x="5889522" y="206403"/>
            <a:ext cx="4864223" cy="3180209"/>
          </a:xfrm>
          <a:prstGeom prst="rect">
            <a:avLst/>
          </a:prstGeom>
        </p:spPr>
      </p:pic>
    </p:spTree>
    <p:extLst>
      <p:ext uri="{BB962C8B-B14F-4D97-AF65-F5344CB8AC3E}">
        <p14:creationId xmlns:p14="http://schemas.microsoft.com/office/powerpoint/2010/main" val="582434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CFFF93-7286-2621-3877-03B320408FE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ítulo 1">
            <a:extLst>
              <a:ext uri="{FF2B5EF4-FFF2-40B4-BE49-F238E27FC236}">
                <a16:creationId xmlns:a16="http://schemas.microsoft.com/office/drawing/2014/main" id="{E32D104C-6E18-24DB-3826-4DC7F8FC92C1}"/>
              </a:ext>
            </a:extLst>
          </p:cNvPr>
          <p:cNvSpPr txBox="1">
            <a:spLocks/>
          </p:cNvSpPr>
          <p:nvPr/>
        </p:nvSpPr>
        <p:spPr>
          <a:xfrm>
            <a:off x="477981" y="1122363"/>
            <a:ext cx="4023360" cy="23066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Bef>
                <a:spcPts val="1200"/>
              </a:spcBef>
              <a:spcAft>
                <a:spcPts val="600"/>
              </a:spcAft>
              <a:buFont typeface="Arial" panose="020B0604020202020204" pitchFamily="34" charset="0"/>
              <a:buChar char="•"/>
            </a:pPr>
            <a:r>
              <a:rPr lang="es-MX" sz="2000" kern="1200" noProof="0" dirty="0">
                <a:solidFill>
                  <a:schemeClr val="tx1"/>
                </a:solidFill>
                <a:latin typeface="+mj-lt"/>
                <a:ea typeface="+mj-ea"/>
                <a:cs typeface="+mj-cs"/>
              </a:rPr>
              <a:t>Las pérdidas de operación de Pemex TRI por barril de crudo procesado son considerables. </a:t>
            </a:r>
          </a:p>
          <a:p>
            <a:pPr marL="342900" indent="-342900">
              <a:spcBef>
                <a:spcPts val="1200"/>
              </a:spcBef>
              <a:spcAft>
                <a:spcPts val="600"/>
              </a:spcAft>
              <a:buFont typeface="Arial" panose="020B0604020202020204" pitchFamily="34" charset="0"/>
              <a:buChar char="•"/>
            </a:pPr>
            <a:r>
              <a:rPr lang="es-MX" sz="2000" kern="1200" noProof="0" dirty="0">
                <a:solidFill>
                  <a:schemeClr val="tx1"/>
                </a:solidFill>
                <a:latin typeface="+mj-lt"/>
                <a:ea typeface="+mj-ea"/>
                <a:cs typeface="+mj-cs"/>
              </a:rPr>
              <a:t>En los dos últimos años han superado los </a:t>
            </a:r>
            <a:r>
              <a:rPr lang="es-MX" sz="2000" b="1" kern="1200" noProof="0" dirty="0">
                <a:solidFill>
                  <a:schemeClr val="tx1"/>
                </a:solidFill>
                <a:latin typeface="+mj-lt"/>
                <a:ea typeface="+mj-ea"/>
                <a:cs typeface="+mj-cs"/>
              </a:rPr>
              <a:t>42 USD/B.</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Marcador de número de diapositiva 1">
            <a:extLst>
              <a:ext uri="{FF2B5EF4-FFF2-40B4-BE49-F238E27FC236}">
                <a16:creationId xmlns:a16="http://schemas.microsoft.com/office/drawing/2014/main" id="{CB173D8D-164A-0BAF-9D34-AC778EB9041E}"/>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30</a:t>
            </a:fld>
            <a:endParaRPr lang="en-US">
              <a:solidFill>
                <a:schemeClr val="tx1">
                  <a:lumMod val="50000"/>
                  <a:lumOff val="50000"/>
                </a:schemeClr>
              </a:solidFill>
            </a:endParaRPr>
          </a:p>
        </p:txBody>
      </p:sp>
      <p:pic>
        <p:nvPicPr>
          <p:cNvPr id="3" name="Imagen 2">
            <a:extLst>
              <a:ext uri="{FF2B5EF4-FFF2-40B4-BE49-F238E27FC236}">
                <a16:creationId xmlns:a16="http://schemas.microsoft.com/office/drawing/2014/main" id="{3CDCFE43-5886-5057-542E-B0C2EA7072C0}"/>
              </a:ext>
            </a:extLst>
          </p:cNvPr>
          <p:cNvPicPr>
            <a:picLocks noChangeAspect="1"/>
          </p:cNvPicPr>
          <p:nvPr/>
        </p:nvPicPr>
        <p:blipFill>
          <a:blip r:embed="rId2"/>
          <a:stretch>
            <a:fillRect/>
          </a:stretch>
        </p:blipFill>
        <p:spPr>
          <a:xfrm>
            <a:off x="1617177" y="434034"/>
            <a:ext cx="2012321" cy="513142"/>
          </a:xfrm>
          <a:prstGeom prst="rect">
            <a:avLst/>
          </a:prstGeom>
        </p:spPr>
      </p:pic>
      <p:pic>
        <p:nvPicPr>
          <p:cNvPr id="6" name="Imagen 5">
            <a:extLst>
              <a:ext uri="{FF2B5EF4-FFF2-40B4-BE49-F238E27FC236}">
                <a16:creationId xmlns:a16="http://schemas.microsoft.com/office/drawing/2014/main" id="{08B473E6-817F-CA3D-C0C4-3C810C88CDCD}"/>
              </a:ext>
            </a:extLst>
          </p:cNvPr>
          <p:cNvPicPr>
            <a:picLocks noChangeAspect="1"/>
          </p:cNvPicPr>
          <p:nvPr/>
        </p:nvPicPr>
        <p:blipFill>
          <a:blip r:embed="rId3"/>
          <a:stretch>
            <a:fillRect/>
          </a:stretch>
        </p:blipFill>
        <p:spPr>
          <a:xfrm>
            <a:off x="5437028" y="1318230"/>
            <a:ext cx="6456970" cy="4221540"/>
          </a:xfrm>
          <a:prstGeom prst="rect">
            <a:avLst/>
          </a:prstGeom>
        </p:spPr>
      </p:pic>
    </p:spTree>
    <p:extLst>
      <p:ext uri="{BB962C8B-B14F-4D97-AF65-F5344CB8AC3E}">
        <p14:creationId xmlns:p14="http://schemas.microsoft.com/office/powerpoint/2010/main" val="1361625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DDC23F-3447-CA04-5C84-9B5F303F6097}"/>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5719BB-48A7-4AF4-BB91-DC82E0DF7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10973A55-5440-4A99-B526-B5812E462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A9682493-588A-4D52-98F6-FBBD80C07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BEC5A7A-ADE4-48D9-B89C-2BA1C9110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3236"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92" y="2185062"/>
            <a:ext cx="49377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ítulo 1">
            <a:extLst>
              <a:ext uri="{FF2B5EF4-FFF2-40B4-BE49-F238E27FC236}">
                <a16:creationId xmlns:a16="http://schemas.microsoft.com/office/drawing/2014/main" id="{4E6C217F-B6F4-FD2E-84B3-F37F64237EB2}"/>
              </a:ext>
            </a:extLst>
          </p:cNvPr>
          <p:cNvSpPr txBox="1">
            <a:spLocks/>
          </p:cNvSpPr>
          <p:nvPr/>
        </p:nvSpPr>
        <p:spPr>
          <a:xfrm>
            <a:off x="465492" y="1163647"/>
            <a:ext cx="4937760" cy="4208864"/>
          </a:xfrm>
          <a:prstGeom prst="rect">
            <a:avLst/>
          </a:prstGeom>
        </p:spPr>
        <p:txBody>
          <a:bodyPr vert="horz" lIns="91440" tIns="45720" rIns="91440" bIns="45720" rtlCol="0">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spcBef>
                <a:spcPts val="1200"/>
              </a:spcBef>
              <a:spcAft>
                <a:spcPts val="600"/>
              </a:spcAft>
              <a:buFont typeface="Arial" panose="020B0604020202020204" pitchFamily="34" charset="0"/>
              <a:buChar char="•"/>
            </a:pPr>
            <a:r>
              <a:rPr lang="es-MX" sz="1900" noProof="0" dirty="0">
                <a:latin typeface="+mn-lt"/>
                <a:ea typeface="+mn-ea"/>
                <a:cs typeface="+mn-cs"/>
              </a:rPr>
              <a:t>Con excepción de 2018 y 2022, el país ha perdido dinero por cada barril de crudo extraído del subsuelo cuando este barril  es procesado en el SNR.</a:t>
            </a:r>
          </a:p>
          <a:p>
            <a:pPr marL="324000" indent="-324000">
              <a:spcBef>
                <a:spcPts val="1200"/>
              </a:spcBef>
              <a:spcAft>
                <a:spcPts val="600"/>
              </a:spcAft>
              <a:buFont typeface="Arial" panose="020B0604020202020204" pitchFamily="34" charset="0"/>
              <a:buChar char="•"/>
            </a:pPr>
            <a:r>
              <a:rPr lang="es-MX" sz="1900" noProof="0" dirty="0">
                <a:latin typeface="+mn-lt"/>
                <a:ea typeface="+mn-ea"/>
                <a:cs typeface="+mn-cs"/>
              </a:rPr>
              <a:t>En 2024, la utilidad operativa de PEP por cada barril de crudo y condensado extraído del subsuelo fue de casi </a:t>
            </a:r>
            <a:br>
              <a:rPr lang="es-MX" sz="1900" noProof="0" dirty="0">
                <a:latin typeface="+mn-lt"/>
                <a:ea typeface="+mn-ea"/>
                <a:cs typeface="+mn-cs"/>
              </a:rPr>
            </a:br>
            <a:r>
              <a:rPr lang="es-MX" sz="1900" b="1" noProof="0" dirty="0">
                <a:latin typeface="+mn-lt"/>
                <a:ea typeface="+mn-ea"/>
                <a:cs typeface="+mn-cs"/>
              </a:rPr>
              <a:t>23 USD</a:t>
            </a:r>
            <a:r>
              <a:rPr lang="es-MX" sz="1900" noProof="0" dirty="0">
                <a:latin typeface="+mn-lt"/>
                <a:ea typeface="+mn-ea"/>
                <a:cs typeface="+mn-cs"/>
              </a:rPr>
              <a:t>, mientras que la pérdida operativa de Pemex TRI por cada barril de crudo procesado fue de </a:t>
            </a:r>
            <a:r>
              <a:rPr lang="es-MX" sz="1900" b="1" noProof="0" dirty="0">
                <a:latin typeface="+mn-lt"/>
                <a:ea typeface="+mn-ea"/>
                <a:cs typeface="+mn-cs"/>
              </a:rPr>
              <a:t>42 USD</a:t>
            </a:r>
            <a:r>
              <a:rPr lang="es-MX" sz="1900" noProof="0" dirty="0">
                <a:latin typeface="+mn-lt"/>
                <a:ea typeface="+mn-ea"/>
                <a:cs typeface="+mn-cs"/>
              </a:rPr>
              <a:t>.</a:t>
            </a:r>
          </a:p>
          <a:p>
            <a:pPr marL="324000" indent="-324000">
              <a:spcBef>
                <a:spcPts val="1200"/>
              </a:spcBef>
              <a:spcAft>
                <a:spcPts val="600"/>
              </a:spcAft>
              <a:buFont typeface="Arial" panose="020B0604020202020204" pitchFamily="34" charset="0"/>
              <a:buChar char="•"/>
            </a:pPr>
            <a:r>
              <a:rPr lang="es-MX" sz="2200" b="1" dirty="0">
                <a:latin typeface="+mn-lt"/>
                <a:ea typeface="+mn-ea"/>
                <a:cs typeface="+mn-cs"/>
              </a:rPr>
              <a:t>Aún si no le damos ningún valor a nuestras reservas de crudo en el subsuelo, l</a:t>
            </a:r>
            <a:r>
              <a:rPr lang="es-MX" sz="2200" b="1" noProof="0" dirty="0">
                <a:latin typeface="+mn-lt"/>
                <a:ea typeface="+mn-ea"/>
                <a:cs typeface="+mn-cs"/>
              </a:rPr>
              <a:t>a </a:t>
            </a:r>
            <a:r>
              <a:rPr lang="es-MX" sz="2200" b="1" dirty="0">
                <a:latin typeface="+mn-lt"/>
                <a:ea typeface="+mn-ea"/>
                <a:cs typeface="+mn-cs"/>
              </a:rPr>
              <a:t>pérdida neta para el país fue de </a:t>
            </a:r>
            <a:r>
              <a:rPr lang="es-MX" sz="2200" b="1" dirty="0">
                <a:solidFill>
                  <a:srgbClr val="C00000"/>
                </a:solidFill>
                <a:latin typeface="+mn-lt"/>
                <a:ea typeface="+mn-ea"/>
                <a:cs typeface="+mn-cs"/>
              </a:rPr>
              <a:t>19 USD </a:t>
            </a:r>
            <a:r>
              <a:rPr lang="es-MX" sz="2200" b="1" noProof="0" dirty="0">
                <a:latin typeface="+mn-lt"/>
                <a:ea typeface="+mn-ea"/>
                <a:cs typeface="+mn-cs"/>
              </a:rPr>
              <a:t>por cada barril extraído del subsuelo y procesado en el SNR.</a:t>
            </a:r>
          </a:p>
        </p:txBody>
      </p:sp>
      <p:pic>
        <p:nvPicPr>
          <p:cNvPr id="4" name="Imagen 3">
            <a:extLst>
              <a:ext uri="{FF2B5EF4-FFF2-40B4-BE49-F238E27FC236}">
                <a16:creationId xmlns:a16="http://schemas.microsoft.com/office/drawing/2014/main" id="{2D0CC730-5428-E969-2E17-9B081D890F4C}"/>
              </a:ext>
            </a:extLst>
          </p:cNvPr>
          <p:cNvPicPr>
            <a:picLocks noChangeAspect="1"/>
          </p:cNvPicPr>
          <p:nvPr/>
        </p:nvPicPr>
        <p:blipFill>
          <a:blip r:embed="rId2"/>
          <a:stretch>
            <a:fillRect/>
          </a:stretch>
        </p:blipFill>
        <p:spPr>
          <a:xfrm>
            <a:off x="7020429" y="301639"/>
            <a:ext cx="4453243" cy="2912409"/>
          </a:xfrm>
          <a:prstGeom prst="rect">
            <a:avLst/>
          </a:prstGeom>
        </p:spPr>
      </p:pic>
      <p:sp>
        <p:nvSpPr>
          <p:cNvPr id="2" name="Marcador de número de diapositiva 1">
            <a:extLst>
              <a:ext uri="{FF2B5EF4-FFF2-40B4-BE49-F238E27FC236}">
                <a16:creationId xmlns:a16="http://schemas.microsoft.com/office/drawing/2014/main" id="{501B47A5-EA2E-5CD0-BC68-52AD0DA7E834}"/>
              </a:ext>
            </a:extLst>
          </p:cNvPr>
          <p:cNvSpPr>
            <a:spLocks noGrp="1"/>
          </p:cNvSpPr>
          <p:nvPr>
            <p:ph type="sldNum" sz="quarter" idx="12"/>
          </p:nvPr>
        </p:nvSpPr>
        <p:spPr>
          <a:xfrm>
            <a:off x="10329529" y="6356350"/>
            <a:ext cx="1423557"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31</a:t>
            </a:fld>
            <a:endParaRPr lang="en-US">
              <a:solidFill>
                <a:schemeClr val="tx1">
                  <a:lumMod val="50000"/>
                  <a:lumOff val="50000"/>
                </a:schemeClr>
              </a:solidFill>
            </a:endParaRPr>
          </a:p>
        </p:txBody>
      </p:sp>
      <p:pic>
        <p:nvPicPr>
          <p:cNvPr id="5" name="Imagen 4">
            <a:extLst>
              <a:ext uri="{FF2B5EF4-FFF2-40B4-BE49-F238E27FC236}">
                <a16:creationId xmlns:a16="http://schemas.microsoft.com/office/drawing/2014/main" id="{B0704FA8-CC9E-6F24-2150-4201F59693EC}"/>
              </a:ext>
            </a:extLst>
          </p:cNvPr>
          <p:cNvPicPr>
            <a:picLocks noChangeAspect="1"/>
          </p:cNvPicPr>
          <p:nvPr/>
        </p:nvPicPr>
        <p:blipFill>
          <a:blip r:embed="rId3"/>
          <a:stretch>
            <a:fillRect/>
          </a:stretch>
        </p:blipFill>
        <p:spPr>
          <a:xfrm>
            <a:off x="7010400" y="3511557"/>
            <a:ext cx="4454615" cy="2912409"/>
          </a:xfrm>
          <a:prstGeom prst="rect">
            <a:avLst/>
          </a:prstGeom>
        </p:spPr>
      </p:pic>
      <p:pic>
        <p:nvPicPr>
          <p:cNvPr id="3" name="Imagen 2">
            <a:extLst>
              <a:ext uri="{FF2B5EF4-FFF2-40B4-BE49-F238E27FC236}">
                <a16:creationId xmlns:a16="http://schemas.microsoft.com/office/drawing/2014/main" id="{8E0409EE-4C00-D0B9-57E2-EA609CC5DB25}"/>
              </a:ext>
            </a:extLst>
          </p:cNvPr>
          <p:cNvPicPr>
            <a:picLocks noChangeAspect="1"/>
          </p:cNvPicPr>
          <p:nvPr/>
        </p:nvPicPr>
        <p:blipFill>
          <a:blip r:embed="rId4"/>
          <a:stretch>
            <a:fillRect/>
          </a:stretch>
        </p:blipFill>
        <p:spPr>
          <a:xfrm>
            <a:off x="1617177" y="434034"/>
            <a:ext cx="2012321" cy="513142"/>
          </a:xfrm>
          <a:prstGeom prst="rect">
            <a:avLst/>
          </a:prstGeom>
        </p:spPr>
      </p:pic>
    </p:spTree>
    <p:extLst>
      <p:ext uri="{BB962C8B-B14F-4D97-AF65-F5344CB8AC3E}">
        <p14:creationId xmlns:p14="http://schemas.microsoft.com/office/powerpoint/2010/main" val="4134045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9BD495-BB9A-7ED1-0B4B-6FFC1EB0D0B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ítulo 1">
            <a:extLst>
              <a:ext uri="{FF2B5EF4-FFF2-40B4-BE49-F238E27FC236}">
                <a16:creationId xmlns:a16="http://schemas.microsoft.com/office/drawing/2014/main" id="{D36D5709-86CC-D090-126A-ED75C3901AE2}"/>
              </a:ext>
            </a:extLst>
          </p:cNvPr>
          <p:cNvSpPr txBox="1">
            <a:spLocks/>
          </p:cNvSpPr>
          <p:nvPr/>
        </p:nvSpPr>
        <p:spPr>
          <a:xfrm>
            <a:off x="371093" y="2718053"/>
            <a:ext cx="3581475" cy="351640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spcBef>
                <a:spcPts val="1200"/>
              </a:spcBef>
              <a:spcAft>
                <a:spcPts val="600"/>
              </a:spcAft>
              <a:buFont typeface="Arial" panose="020B0604020202020204" pitchFamily="34" charset="0"/>
              <a:buChar char="•"/>
            </a:pPr>
            <a:r>
              <a:rPr lang="es-MX" sz="1800" dirty="0">
                <a:latin typeface="+mn-lt"/>
                <a:ea typeface="+mn-ea"/>
                <a:cs typeface="+mn-cs"/>
              </a:rPr>
              <a:t>Las pérdidas netas acumuladas de Pemex TRI  </a:t>
            </a:r>
            <a:br>
              <a:rPr lang="es-MX" sz="1800" dirty="0">
                <a:latin typeface="+mn-lt"/>
                <a:ea typeface="+mn-ea"/>
                <a:cs typeface="+mn-cs"/>
              </a:rPr>
            </a:br>
            <a:r>
              <a:rPr lang="es-MX" sz="1800" dirty="0">
                <a:latin typeface="+mn-lt"/>
                <a:ea typeface="+mn-ea"/>
                <a:cs typeface="+mn-cs"/>
              </a:rPr>
              <a:t>en estos seis años son de </a:t>
            </a:r>
            <a:r>
              <a:rPr lang="es-MX" sz="1800" b="1" dirty="0">
                <a:latin typeface="+mn-lt"/>
                <a:ea typeface="+mn-ea"/>
                <a:cs typeface="+mn-cs"/>
              </a:rPr>
              <a:t>1.40 billones de pesos</a:t>
            </a:r>
            <a:r>
              <a:rPr lang="es-MX" sz="1800" dirty="0">
                <a:latin typeface="+mn-lt"/>
                <a:ea typeface="+mn-ea"/>
                <a:cs typeface="+mn-cs"/>
              </a:rPr>
              <a:t>, o</a:t>
            </a:r>
            <a:br>
              <a:rPr lang="es-MX" sz="1800" b="1" dirty="0">
                <a:latin typeface="+mn-lt"/>
                <a:ea typeface="+mn-ea"/>
                <a:cs typeface="+mn-cs"/>
              </a:rPr>
            </a:br>
            <a:r>
              <a:rPr lang="es-MX" sz="1800" b="1" dirty="0">
                <a:latin typeface="+mn-lt"/>
                <a:ea typeface="+mn-ea"/>
                <a:cs typeface="+mn-cs"/>
              </a:rPr>
              <a:t>71 mil millones de dólares </a:t>
            </a:r>
            <a:r>
              <a:rPr lang="es-MX" sz="1800" dirty="0">
                <a:latin typeface="+mn-lt"/>
                <a:ea typeface="+mn-ea"/>
                <a:cs typeface="+mn-cs"/>
              </a:rPr>
              <a:t>al tipo de cambio actual</a:t>
            </a:r>
            <a:r>
              <a:rPr lang="es-MX" sz="1800" b="1" dirty="0">
                <a:latin typeface="+mn-lt"/>
                <a:ea typeface="+mn-ea"/>
                <a:cs typeface="+mn-cs"/>
              </a:rPr>
              <a:t>.</a:t>
            </a:r>
          </a:p>
          <a:p>
            <a:pPr marL="324000" indent="-324000">
              <a:spcBef>
                <a:spcPts val="1200"/>
              </a:spcBef>
              <a:spcAft>
                <a:spcPts val="600"/>
              </a:spcAft>
              <a:buFont typeface="Arial" panose="020B0604020202020204" pitchFamily="34" charset="0"/>
              <a:buChar char="•"/>
            </a:pPr>
            <a:r>
              <a:rPr lang="es-MX" sz="1800" noProof="0" dirty="0">
                <a:latin typeface="+mn-lt"/>
                <a:ea typeface="+mn-ea"/>
                <a:cs typeface="+mn-cs"/>
              </a:rPr>
              <a:t>Estas pérdidas acumuladas son equivalentes a </a:t>
            </a:r>
            <a:r>
              <a:rPr lang="es-MX" sz="1800" b="1" noProof="0" dirty="0">
                <a:latin typeface="+mn-lt"/>
                <a:ea typeface="+mn-ea"/>
                <a:cs typeface="+mn-cs"/>
              </a:rPr>
              <a:t>cuatro veces </a:t>
            </a:r>
            <a:r>
              <a:rPr lang="es-MX" sz="1800" noProof="0" dirty="0">
                <a:latin typeface="+mn-lt"/>
                <a:ea typeface="+mn-ea"/>
                <a:cs typeface="+mn-cs"/>
              </a:rPr>
              <a:t>el costo real que ha tenido hasta ahora la refinería de Dos Bocas.</a:t>
            </a:r>
          </a:p>
        </p:txBody>
      </p:sp>
      <p:sp>
        <p:nvSpPr>
          <p:cNvPr id="2" name="Marcador de número de diapositiva 1">
            <a:extLst>
              <a:ext uri="{FF2B5EF4-FFF2-40B4-BE49-F238E27FC236}">
                <a16:creationId xmlns:a16="http://schemas.microsoft.com/office/drawing/2014/main" id="{4EAEBD6A-C6B1-85D9-F843-19176E74659A}"/>
              </a:ext>
            </a:extLst>
          </p:cNvPr>
          <p:cNvSpPr>
            <a:spLocks noGrp="1"/>
          </p:cNvSpPr>
          <p:nvPr>
            <p:ph type="sldNum" sz="quarter" idx="12"/>
          </p:nvPr>
        </p:nvSpPr>
        <p:spPr>
          <a:xfrm>
            <a:off x="9692640" y="6356350"/>
            <a:ext cx="2124456"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32</a:t>
            </a:fld>
            <a:endParaRPr lang="en-US">
              <a:solidFill>
                <a:schemeClr val="tx1">
                  <a:lumMod val="50000"/>
                  <a:lumOff val="50000"/>
                </a:schemeClr>
              </a:solidFill>
            </a:endParaRPr>
          </a:p>
        </p:txBody>
      </p:sp>
      <p:pic>
        <p:nvPicPr>
          <p:cNvPr id="4" name="Imagen 3">
            <a:extLst>
              <a:ext uri="{FF2B5EF4-FFF2-40B4-BE49-F238E27FC236}">
                <a16:creationId xmlns:a16="http://schemas.microsoft.com/office/drawing/2014/main" id="{E1AFFC4A-F969-7CFE-881D-60E559751C38}"/>
              </a:ext>
            </a:extLst>
          </p:cNvPr>
          <p:cNvPicPr>
            <a:picLocks noChangeAspect="1"/>
          </p:cNvPicPr>
          <p:nvPr/>
        </p:nvPicPr>
        <p:blipFill>
          <a:blip r:embed="rId2"/>
          <a:stretch>
            <a:fillRect/>
          </a:stretch>
        </p:blipFill>
        <p:spPr>
          <a:xfrm>
            <a:off x="1292712" y="623539"/>
            <a:ext cx="2012321" cy="513142"/>
          </a:xfrm>
          <a:prstGeom prst="rect">
            <a:avLst/>
          </a:prstGeom>
        </p:spPr>
      </p:pic>
      <p:pic>
        <p:nvPicPr>
          <p:cNvPr id="5" name="Imagen 4">
            <a:extLst>
              <a:ext uri="{FF2B5EF4-FFF2-40B4-BE49-F238E27FC236}">
                <a16:creationId xmlns:a16="http://schemas.microsoft.com/office/drawing/2014/main" id="{B313EB62-C6B2-A2EE-85FE-285AD1305DB7}"/>
              </a:ext>
            </a:extLst>
          </p:cNvPr>
          <p:cNvPicPr>
            <a:picLocks noChangeAspect="1"/>
          </p:cNvPicPr>
          <p:nvPr/>
        </p:nvPicPr>
        <p:blipFill>
          <a:blip r:embed="rId3"/>
          <a:stretch>
            <a:fillRect/>
          </a:stretch>
        </p:blipFill>
        <p:spPr>
          <a:xfrm>
            <a:off x="4709086" y="1386348"/>
            <a:ext cx="7195035" cy="4704084"/>
          </a:xfrm>
          <a:prstGeom prst="rect">
            <a:avLst/>
          </a:prstGeom>
        </p:spPr>
      </p:pic>
    </p:spTree>
    <p:extLst>
      <p:ext uri="{BB962C8B-B14F-4D97-AF65-F5344CB8AC3E}">
        <p14:creationId xmlns:p14="http://schemas.microsoft.com/office/powerpoint/2010/main" val="3011989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4A979A8D-4919-29C2-0298-616B3DE33287}"/>
              </a:ext>
            </a:extLst>
          </p:cNvPr>
          <p:cNvSpPr txBox="1">
            <a:spLocks/>
          </p:cNvSpPr>
          <p:nvPr/>
        </p:nvSpPr>
        <p:spPr>
          <a:xfrm>
            <a:off x="477981" y="1122363"/>
            <a:ext cx="4023360" cy="13848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600"/>
              </a:spcAft>
              <a:buFont typeface="Arial" panose="020B0604020202020204" pitchFamily="34" charset="0"/>
              <a:buChar char="•"/>
            </a:pPr>
            <a:r>
              <a:rPr lang="es-MX" sz="2000" noProof="0" dirty="0"/>
              <a:t>Las pérdidas netas de Pemex son generadas fundamentalmente por Pemex TRI.</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B4BF7C0A-257F-6080-7DE6-CDC49387B71A}"/>
              </a:ext>
            </a:extLst>
          </p:cNvPr>
          <p:cNvSpPr>
            <a:spLocks noGrp="1"/>
          </p:cNvSpPr>
          <p:nvPr>
            <p:ph type="sldNum" sz="quarter" idx="12"/>
          </p:nvPr>
        </p:nvSpPr>
        <p:spPr>
          <a:xfrm>
            <a:off x="9753600" y="6356350"/>
            <a:ext cx="1600200" cy="365125"/>
          </a:xfrm>
        </p:spPr>
        <p:txBody>
          <a:bodyPr vert="horz" lIns="91440" tIns="45720" rIns="91440" bIns="45720" rtlCol="0" anchor="ctr">
            <a:normAutofit/>
          </a:bodyPr>
          <a:lstStyle/>
          <a:p>
            <a:pPr>
              <a:spcAft>
                <a:spcPts val="600"/>
              </a:spcAft>
              <a:defRPr/>
            </a:pPr>
            <a:fld id="{FAA187EF-FC51-4461-9378-6E0761925990}" type="slidenum">
              <a:rPr lang="en-US">
                <a:solidFill>
                  <a:schemeClr val="bg1"/>
                </a:solidFill>
                <a:latin typeface="Calibri" panose="020F0502020204030204"/>
              </a:rPr>
              <a:pPr>
                <a:spcAft>
                  <a:spcPts val="600"/>
                </a:spcAft>
                <a:defRPr/>
              </a:pPr>
              <a:t>33</a:t>
            </a:fld>
            <a:endParaRPr lang="en-US">
              <a:solidFill>
                <a:schemeClr val="bg1"/>
              </a:solidFill>
              <a:latin typeface="Calibri" panose="020F0502020204030204"/>
            </a:endParaRPr>
          </a:p>
        </p:txBody>
      </p:sp>
      <p:pic>
        <p:nvPicPr>
          <p:cNvPr id="7" name="Imagen 6">
            <a:extLst>
              <a:ext uri="{FF2B5EF4-FFF2-40B4-BE49-F238E27FC236}">
                <a16:creationId xmlns:a16="http://schemas.microsoft.com/office/drawing/2014/main" id="{EA5750E0-C100-521E-689B-08E2008BBCE2}"/>
              </a:ext>
            </a:extLst>
          </p:cNvPr>
          <p:cNvPicPr>
            <a:picLocks noChangeAspect="1"/>
          </p:cNvPicPr>
          <p:nvPr/>
        </p:nvPicPr>
        <p:blipFill>
          <a:blip r:embed="rId2"/>
          <a:stretch>
            <a:fillRect/>
          </a:stretch>
        </p:blipFill>
        <p:spPr>
          <a:xfrm>
            <a:off x="5526072" y="1407169"/>
            <a:ext cx="6184899" cy="4043662"/>
          </a:xfrm>
          <a:prstGeom prst="rect">
            <a:avLst/>
          </a:prstGeom>
        </p:spPr>
      </p:pic>
      <p:pic>
        <p:nvPicPr>
          <p:cNvPr id="2" name="Imagen 1">
            <a:extLst>
              <a:ext uri="{FF2B5EF4-FFF2-40B4-BE49-F238E27FC236}">
                <a16:creationId xmlns:a16="http://schemas.microsoft.com/office/drawing/2014/main" id="{264092DE-A876-CB47-4D2F-4BEAC718A632}"/>
              </a:ext>
            </a:extLst>
          </p:cNvPr>
          <p:cNvPicPr>
            <a:picLocks noChangeAspect="1"/>
          </p:cNvPicPr>
          <p:nvPr/>
        </p:nvPicPr>
        <p:blipFill>
          <a:blip r:embed="rId3"/>
          <a:stretch>
            <a:fillRect/>
          </a:stretch>
        </p:blipFill>
        <p:spPr>
          <a:xfrm>
            <a:off x="1617177" y="434034"/>
            <a:ext cx="2012321" cy="513142"/>
          </a:xfrm>
          <a:prstGeom prst="rect">
            <a:avLst/>
          </a:prstGeom>
        </p:spPr>
      </p:pic>
    </p:spTree>
    <p:extLst>
      <p:ext uri="{BB962C8B-B14F-4D97-AF65-F5344CB8AC3E}">
        <p14:creationId xmlns:p14="http://schemas.microsoft.com/office/powerpoint/2010/main" val="3896605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F9AB21-CDEE-166A-1A13-966D730A13D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ítulo 1">
            <a:extLst>
              <a:ext uri="{FF2B5EF4-FFF2-40B4-BE49-F238E27FC236}">
                <a16:creationId xmlns:a16="http://schemas.microsoft.com/office/drawing/2014/main" id="{158C33ED-3055-4134-95FC-D7D195EB87FB}"/>
              </a:ext>
            </a:extLst>
          </p:cNvPr>
          <p:cNvSpPr txBox="1">
            <a:spLocks/>
          </p:cNvSpPr>
          <p:nvPr/>
        </p:nvSpPr>
        <p:spPr>
          <a:xfrm>
            <a:off x="371094" y="2718054"/>
            <a:ext cx="3438906" cy="3207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spcBef>
                <a:spcPts val="1200"/>
              </a:spcBef>
              <a:spcAft>
                <a:spcPts val="600"/>
              </a:spcAft>
              <a:buFont typeface="Arial" panose="020B0604020202020204" pitchFamily="34" charset="0"/>
              <a:buChar char="•"/>
            </a:pPr>
            <a:r>
              <a:rPr lang="es-MX" sz="2000" noProof="0" dirty="0">
                <a:latin typeface="+mn-lt"/>
                <a:ea typeface="+mn-ea"/>
                <a:cs typeface="+mn-cs"/>
              </a:rPr>
              <a:t>La situación patrimonial de Pemex TRI se ha seguido deteriorando año con año.</a:t>
            </a:r>
          </a:p>
          <a:p>
            <a:pPr marL="324000" indent="-324000">
              <a:spcBef>
                <a:spcPts val="1200"/>
              </a:spcBef>
              <a:spcAft>
                <a:spcPts val="600"/>
              </a:spcAft>
              <a:buFont typeface="Arial" panose="020B0604020202020204" pitchFamily="34" charset="0"/>
              <a:buChar char="•"/>
            </a:pPr>
            <a:r>
              <a:rPr lang="es-MX" sz="2000" noProof="0" dirty="0">
                <a:latin typeface="+mn-lt"/>
                <a:ea typeface="+mn-ea"/>
                <a:cs typeface="+mn-cs"/>
              </a:rPr>
              <a:t>En el periodo analizado, el patrimonio de Pemex TRI ha sufrido una merma de </a:t>
            </a:r>
            <a:r>
              <a:rPr lang="es-MX" sz="2000" b="1" noProof="0" dirty="0">
                <a:latin typeface="+mn-lt"/>
                <a:ea typeface="+mn-ea"/>
                <a:cs typeface="+mn-cs"/>
              </a:rPr>
              <a:t>1.33 billones de pesos</a:t>
            </a:r>
            <a:r>
              <a:rPr lang="es-MX" sz="2000" noProof="0" dirty="0">
                <a:latin typeface="+mn-lt"/>
                <a:ea typeface="+mn-ea"/>
                <a:cs typeface="+mn-cs"/>
              </a:rPr>
              <a:t>.</a:t>
            </a:r>
          </a:p>
        </p:txBody>
      </p:sp>
      <p:sp>
        <p:nvSpPr>
          <p:cNvPr id="2" name="Marcador de número de diapositiva 1">
            <a:extLst>
              <a:ext uri="{FF2B5EF4-FFF2-40B4-BE49-F238E27FC236}">
                <a16:creationId xmlns:a16="http://schemas.microsoft.com/office/drawing/2014/main" id="{8108B626-CB57-44F7-FB84-C50EEFFE4E02}"/>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34</a:t>
            </a:fld>
            <a:endParaRPr lang="en-US">
              <a:solidFill>
                <a:schemeClr val="tx1">
                  <a:lumMod val="50000"/>
                  <a:lumOff val="50000"/>
                </a:schemeClr>
              </a:solidFill>
            </a:endParaRPr>
          </a:p>
        </p:txBody>
      </p:sp>
      <p:pic>
        <p:nvPicPr>
          <p:cNvPr id="4" name="Imagen 3">
            <a:extLst>
              <a:ext uri="{FF2B5EF4-FFF2-40B4-BE49-F238E27FC236}">
                <a16:creationId xmlns:a16="http://schemas.microsoft.com/office/drawing/2014/main" id="{83C7C4FA-167B-8DDA-2E35-AE9DEA8207DB}"/>
              </a:ext>
            </a:extLst>
          </p:cNvPr>
          <p:cNvPicPr>
            <a:picLocks noChangeAspect="1"/>
          </p:cNvPicPr>
          <p:nvPr/>
        </p:nvPicPr>
        <p:blipFill>
          <a:blip r:embed="rId2"/>
          <a:stretch>
            <a:fillRect/>
          </a:stretch>
        </p:blipFill>
        <p:spPr>
          <a:xfrm>
            <a:off x="820765" y="450650"/>
            <a:ext cx="2012321" cy="513142"/>
          </a:xfrm>
          <a:prstGeom prst="rect">
            <a:avLst/>
          </a:prstGeom>
        </p:spPr>
      </p:pic>
      <p:pic>
        <p:nvPicPr>
          <p:cNvPr id="5" name="Imagen 4">
            <a:extLst>
              <a:ext uri="{FF2B5EF4-FFF2-40B4-BE49-F238E27FC236}">
                <a16:creationId xmlns:a16="http://schemas.microsoft.com/office/drawing/2014/main" id="{21BD3063-A6DD-80A3-7D97-045A61EC377A}"/>
              </a:ext>
            </a:extLst>
          </p:cNvPr>
          <p:cNvPicPr>
            <a:picLocks noChangeAspect="1"/>
          </p:cNvPicPr>
          <p:nvPr/>
        </p:nvPicPr>
        <p:blipFill>
          <a:blip r:embed="rId3"/>
          <a:stretch>
            <a:fillRect/>
          </a:stretch>
        </p:blipFill>
        <p:spPr>
          <a:xfrm>
            <a:off x="4671683" y="1010495"/>
            <a:ext cx="7372833" cy="4820328"/>
          </a:xfrm>
          <a:prstGeom prst="rect">
            <a:avLst/>
          </a:prstGeom>
        </p:spPr>
      </p:pic>
    </p:spTree>
    <p:extLst>
      <p:ext uri="{BB962C8B-B14F-4D97-AF65-F5344CB8AC3E}">
        <p14:creationId xmlns:p14="http://schemas.microsoft.com/office/powerpoint/2010/main" val="1741047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FED931-9770-0763-95A9-0534DC6768B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7915DAF-FA3B-4409-B515-F276D0EC48D9}"/>
              </a:ext>
            </a:extLst>
          </p:cNvPr>
          <p:cNvSpPr>
            <a:spLocks noGrp="1"/>
          </p:cNvSpPr>
          <p:nvPr>
            <p:ph type="title"/>
          </p:nvPr>
        </p:nvSpPr>
        <p:spPr>
          <a:xfrm>
            <a:off x="477981" y="1122363"/>
            <a:ext cx="4023360" cy="1980107"/>
          </a:xfrm>
        </p:spPr>
        <p:txBody>
          <a:bodyPr vert="horz" lIns="91440" tIns="45720" rIns="91440" bIns="45720" rtlCol="0" anchor="b">
            <a:normAutofit/>
          </a:bodyPr>
          <a:lstStyle/>
          <a:p>
            <a:pPr marL="342900" indent="-342900" algn="l">
              <a:buFont typeface="Arial" panose="020B0604020202020204" pitchFamily="34" charset="0"/>
              <a:buChar char="•"/>
            </a:pPr>
            <a:r>
              <a:rPr lang="es-MX" sz="2000" kern="1200" noProof="0" dirty="0">
                <a:solidFill>
                  <a:schemeClr val="tx1"/>
                </a:solidFill>
                <a:effectLst/>
                <a:latin typeface="+mj-lt"/>
                <a:ea typeface="+mj-ea"/>
                <a:cs typeface="+mj-cs"/>
              </a:rPr>
              <a:t>Pemex TRI tiene una participación cada vez mayor en el patrimonio negativo de la empresa.</a:t>
            </a:r>
          </a:p>
        </p:txBody>
      </p:sp>
      <p:sp>
        <p:nvSpPr>
          <p:cNvPr id="7" name="CuadroTexto 6">
            <a:extLst>
              <a:ext uri="{FF2B5EF4-FFF2-40B4-BE49-F238E27FC236}">
                <a16:creationId xmlns:a16="http://schemas.microsoft.com/office/drawing/2014/main" id="{CA979DA9-B9B0-5274-FBF3-40303E9C2FA4}"/>
              </a:ext>
            </a:extLst>
          </p:cNvPr>
          <p:cNvSpPr txBox="1"/>
          <p:nvPr/>
        </p:nvSpPr>
        <p:spPr>
          <a:xfrm>
            <a:off x="5414356" y="5513334"/>
            <a:ext cx="3933306" cy="1208141"/>
          </a:xfrm>
          <a:prstGeom prst="rect">
            <a:avLst/>
          </a:prstGeom>
        </p:spPr>
        <p:txBody>
          <a:bodyPr vert="horz" lIns="91440" tIns="45720" rIns="91440" bIns="45720" rtlCol="0">
            <a:normAutofit/>
          </a:bodyPr>
          <a:lstStyle/>
          <a:p>
            <a:pPr>
              <a:lnSpc>
                <a:spcPct val="90000"/>
              </a:lnSpc>
              <a:spcBef>
                <a:spcPts val="1000"/>
              </a:spcBef>
            </a:pPr>
            <a:r>
              <a:rPr lang="en-US" sz="1200" kern="1200" dirty="0">
                <a:solidFill>
                  <a:schemeClr val="tx1"/>
                </a:solidFill>
                <a:latin typeface="+mn-lt"/>
                <a:ea typeface="+mn-ea"/>
                <a:cs typeface="+mn-cs"/>
              </a:rPr>
              <a:t>Fuente: </a:t>
            </a:r>
            <a:r>
              <a:rPr lang="en-US" sz="1200" kern="1200" dirty="0" err="1">
                <a:solidFill>
                  <a:schemeClr val="tx1"/>
                </a:solidFill>
                <a:latin typeface="+mn-lt"/>
                <a:ea typeface="+mn-ea"/>
                <a:cs typeface="+mn-cs"/>
              </a:rPr>
              <a:t>Reportes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Financieros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auditados</a:t>
            </a:r>
            <a:r>
              <a:rPr lang="en-US" sz="1200" kern="1200" dirty="0">
                <a:solidFill>
                  <a:schemeClr val="tx1"/>
                </a:solidFill>
                <a:latin typeface="+mn-lt"/>
                <a:ea typeface="+mn-ea"/>
                <a:cs typeface="+mn-cs"/>
              </a:rPr>
              <a:t> de Pemex.  </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9A0BB4D8-1150-11E0-9D03-E0A561DB386B}"/>
              </a:ext>
            </a:extLst>
          </p:cNvPr>
          <p:cNvPicPr>
            <a:picLocks noChangeAspect="1"/>
          </p:cNvPicPr>
          <p:nvPr/>
        </p:nvPicPr>
        <p:blipFill>
          <a:blip r:embed="rId2"/>
          <a:stretch>
            <a:fillRect/>
          </a:stretch>
        </p:blipFill>
        <p:spPr>
          <a:xfrm>
            <a:off x="5414356" y="1254480"/>
            <a:ext cx="6408836" cy="4197787"/>
          </a:xfrm>
          <a:prstGeom prst="rect">
            <a:avLst/>
          </a:prstGeom>
        </p:spPr>
      </p:pic>
      <p:sp>
        <p:nvSpPr>
          <p:cNvPr id="3" name="Marcador de número de diapositiva 2">
            <a:extLst>
              <a:ext uri="{FF2B5EF4-FFF2-40B4-BE49-F238E27FC236}">
                <a16:creationId xmlns:a16="http://schemas.microsoft.com/office/drawing/2014/main" id="{2EAFBF50-F086-7828-53D9-A22CF3666139}"/>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960B106A-BC43-45B8-8597-71514FA9B9A8}" type="slidenum">
              <a:rPr lang="en-US">
                <a:solidFill>
                  <a:schemeClr val="tx1">
                    <a:lumMod val="50000"/>
                    <a:lumOff val="50000"/>
                  </a:schemeClr>
                </a:solidFill>
              </a:rPr>
              <a:pPr>
                <a:spcAft>
                  <a:spcPts val="600"/>
                </a:spcAft>
              </a:pPr>
              <a:t>35</a:t>
            </a:fld>
            <a:endParaRPr lang="en-US">
              <a:solidFill>
                <a:schemeClr val="tx1">
                  <a:lumMod val="50000"/>
                  <a:lumOff val="50000"/>
                </a:schemeClr>
              </a:solidFill>
            </a:endParaRPr>
          </a:p>
        </p:txBody>
      </p:sp>
      <p:pic>
        <p:nvPicPr>
          <p:cNvPr id="4" name="Imagen 3">
            <a:extLst>
              <a:ext uri="{FF2B5EF4-FFF2-40B4-BE49-F238E27FC236}">
                <a16:creationId xmlns:a16="http://schemas.microsoft.com/office/drawing/2014/main" id="{2851DF15-2C90-F315-7213-84BD3FC83E0F}"/>
              </a:ext>
            </a:extLst>
          </p:cNvPr>
          <p:cNvPicPr>
            <a:picLocks noChangeAspect="1"/>
          </p:cNvPicPr>
          <p:nvPr/>
        </p:nvPicPr>
        <p:blipFill>
          <a:blip r:embed="rId3"/>
          <a:stretch>
            <a:fillRect/>
          </a:stretch>
        </p:blipFill>
        <p:spPr>
          <a:xfrm>
            <a:off x="1617177" y="434034"/>
            <a:ext cx="2012321" cy="513142"/>
          </a:xfrm>
          <a:prstGeom prst="rect">
            <a:avLst/>
          </a:prstGeom>
        </p:spPr>
      </p:pic>
    </p:spTree>
    <p:extLst>
      <p:ext uri="{BB962C8B-B14F-4D97-AF65-F5344CB8AC3E}">
        <p14:creationId xmlns:p14="http://schemas.microsoft.com/office/powerpoint/2010/main" val="676937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EC7407-E672-F0F1-A073-686D5D5ECE0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F16D667-AC1B-35F9-78C8-D7AA833633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F86F891B-0061-3CEC-057E-1FC95915C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35F5BC91-A23E-D964-E389-5D900E85B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CD498F04-6FF0-4ACC-EBE6-088047128ACC}"/>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s-MX" kern="1200" noProof="0" dirty="0">
                <a:solidFill>
                  <a:schemeClr val="tx1"/>
                </a:solidFill>
                <a:latin typeface="+mj-lt"/>
                <a:ea typeface="+mj-ea"/>
                <a:cs typeface="+mj-cs"/>
              </a:rPr>
              <a:t>Impacto de las finanzas de Pemex sobre el presupuesto federal</a:t>
            </a:r>
          </a:p>
        </p:txBody>
      </p:sp>
      <p:sp>
        <p:nvSpPr>
          <p:cNvPr id="14" name="Rectangle 13">
            <a:extLst>
              <a:ext uri="{FF2B5EF4-FFF2-40B4-BE49-F238E27FC236}">
                <a16:creationId xmlns:a16="http://schemas.microsoft.com/office/drawing/2014/main" id="{47926D63-A185-AFA7-4EE5-351476303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número de diapositiva 2">
            <a:extLst>
              <a:ext uri="{FF2B5EF4-FFF2-40B4-BE49-F238E27FC236}">
                <a16:creationId xmlns:a16="http://schemas.microsoft.com/office/drawing/2014/main" id="{EA473D45-DDB5-6E5B-2994-3D6BE57604EE}"/>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36</a:t>
            </a:fld>
            <a:endParaRPr lang="en-US">
              <a:solidFill>
                <a:schemeClr val="tx1">
                  <a:lumMod val="50000"/>
                  <a:lumOff val="50000"/>
                </a:schemeClr>
              </a:solidFill>
            </a:endParaRPr>
          </a:p>
        </p:txBody>
      </p:sp>
      <p:pic>
        <p:nvPicPr>
          <p:cNvPr id="4" name="Imagen 3">
            <a:extLst>
              <a:ext uri="{FF2B5EF4-FFF2-40B4-BE49-F238E27FC236}">
                <a16:creationId xmlns:a16="http://schemas.microsoft.com/office/drawing/2014/main" id="{F213D92E-2F54-0F8E-1CD3-AA916DD2A52A}"/>
              </a:ext>
            </a:extLst>
          </p:cNvPr>
          <p:cNvPicPr>
            <a:picLocks noChangeAspect="1"/>
          </p:cNvPicPr>
          <p:nvPr/>
        </p:nvPicPr>
        <p:blipFill>
          <a:blip r:embed="rId2"/>
          <a:stretch>
            <a:fillRect/>
          </a:stretch>
        </p:blipFill>
        <p:spPr>
          <a:xfrm>
            <a:off x="4545795" y="535598"/>
            <a:ext cx="2756368" cy="702874"/>
          </a:xfrm>
          <a:prstGeom prst="rect">
            <a:avLst/>
          </a:prstGeom>
        </p:spPr>
      </p:pic>
    </p:spTree>
    <p:extLst>
      <p:ext uri="{BB962C8B-B14F-4D97-AF65-F5344CB8AC3E}">
        <p14:creationId xmlns:p14="http://schemas.microsoft.com/office/powerpoint/2010/main" val="1208884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C03E0E-7CEF-B3A0-2DF2-B41748F4C99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A33A03-06D4-159B-E7F4-9BF15D7B7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758DA774-1269-E1D3-9E4F-7CDD294B9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6BFA8BB2-11D3-291E-5CDA-57F038CDE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B9778C7-9D63-01A8-5CC7-72FD0F973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277D5D97-89BD-04A5-AA6A-16E1419FE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F82B79E4-7A11-0C88-2DF6-D65C0038E7CC}"/>
              </a:ext>
            </a:extLst>
          </p:cNvPr>
          <p:cNvSpPr txBox="1">
            <a:spLocks/>
          </p:cNvSpPr>
          <p:nvPr/>
        </p:nvSpPr>
        <p:spPr>
          <a:xfrm>
            <a:off x="378039" y="2595716"/>
            <a:ext cx="3653315" cy="268732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Bef>
                <a:spcPts val="600"/>
              </a:spcBef>
              <a:spcAft>
                <a:spcPct val="0"/>
              </a:spcAft>
              <a:buClr>
                <a:schemeClr val="accent6">
                  <a:lumMod val="75000"/>
                </a:schemeClr>
              </a:buClr>
              <a:buFont typeface="Arial" panose="020B0604020202020204" pitchFamily="34" charset="0"/>
              <a:buChar char="•"/>
              <a:defRPr/>
            </a:pPr>
            <a:r>
              <a:rPr lang="es-ES" sz="2000" noProof="0" dirty="0">
                <a:latin typeface="+mn-lt"/>
                <a:ea typeface="+mn-ea"/>
                <a:cs typeface="+mn-cs"/>
              </a:rPr>
              <a:t>Para apoyar la situación financiera de Pemex, el Gobierno Federal le ha aplicado reducciones sucesivas al pago de derechos.</a:t>
            </a:r>
          </a:p>
        </p:txBody>
      </p:sp>
      <p:sp>
        <p:nvSpPr>
          <p:cNvPr id="2" name="Marcador de número de diapositiva 1">
            <a:extLst>
              <a:ext uri="{FF2B5EF4-FFF2-40B4-BE49-F238E27FC236}">
                <a16:creationId xmlns:a16="http://schemas.microsoft.com/office/drawing/2014/main" id="{675643E9-C784-E75A-6210-ABDABC3E02A0}"/>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37</a:t>
            </a:fld>
            <a:endParaRPr lang="en-US">
              <a:solidFill>
                <a:schemeClr val="tx1">
                  <a:lumMod val="50000"/>
                  <a:lumOff val="50000"/>
                </a:schemeClr>
              </a:solidFill>
            </a:endParaRPr>
          </a:p>
        </p:txBody>
      </p:sp>
      <p:pic>
        <p:nvPicPr>
          <p:cNvPr id="5" name="Imagen 4">
            <a:extLst>
              <a:ext uri="{FF2B5EF4-FFF2-40B4-BE49-F238E27FC236}">
                <a16:creationId xmlns:a16="http://schemas.microsoft.com/office/drawing/2014/main" id="{E87A534A-D586-081D-8B9F-94D631E8369B}"/>
              </a:ext>
            </a:extLst>
          </p:cNvPr>
          <p:cNvPicPr>
            <a:picLocks noChangeAspect="1"/>
          </p:cNvPicPr>
          <p:nvPr/>
        </p:nvPicPr>
        <p:blipFill>
          <a:blip r:embed="rId2"/>
          <a:stretch>
            <a:fillRect/>
          </a:stretch>
        </p:blipFill>
        <p:spPr>
          <a:xfrm>
            <a:off x="1081372" y="452027"/>
            <a:ext cx="2012321" cy="513142"/>
          </a:xfrm>
          <a:prstGeom prst="rect">
            <a:avLst/>
          </a:prstGeom>
        </p:spPr>
      </p:pic>
      <p:pic>
        <p:nvPicPr>
          <p:cNvPr id="24" name="Imagen 23">
            <a:extLst>
              <a:ext uri="{FF2B5EF4-FFF2-40B4-BE49-F238E27FC236}">
                <a16:creationId xmlns:a16="http://schemas.microsoft.com/office/drawing/2014/main" id="{46012377-FCBF-2D21-04CE-FA498D45ACFA}"/>
              </a:ext>
            </a:extLst>
          </p:cNvPr>
          <p:cNvPicPr>
            <a:picLocks noChangeAspect="1"/>
          </p:cNvPicPr>
          <p:nvPr/>
        </p:nvPicPr>
        <p:blipFill>
          <a:blip r:embed="rId3"/>
          <a:stretch>
            <a:fillRect/>
          </a:stretch>
        </p:blipFill>
        <p:spPr>
          <a:xfrm>
            <a:off x="4710938" y="965169"/>
            <a:ext cx="7225795" cy="4724195"/>
          </a:xfrm>
          <a:prstGeom prst="rect">
            <a:avLst/>
          </a:prstGeom>
        </p:spPr>
      </p:pic>
    </p:spTree>
    <p:extLst>
      <p:ext uri="{BB962C8B-B14F-4D97-AF65-F5344CB8AC3E}">
        <p14:creationId xmlns:p14="http://schemas.microsoft.com/office/powerpoint/2010/main" val="4030405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9B584C-C357-38D8-F57A-50A4205FF6B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4FD66C-EBC9-CBBE-39C6-0426070B80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A165F84E-5BC4-7D6B-E714-BC22F775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619000E9-932A-1C43-B952-22CBBCABB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58A5795-2654-4805-2129-BBAA5208B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614B0A2-285A-4FC5-9F35-C3102158D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48178A4A-6F79-5402-1D7B-505FDC3B009A}"/>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38</a:t>
            </a:fld>
            <a:endParaRPr lang="en-US">
              <a:solidFill>
                <a:schemeClr val="tx1">
                  <a:lumMod val="50000"/>
                  <a:lumOff val="50000"/>
                </a:schemeClr>
              </a:solidFill>
            </a:endParaRPr>
          </a:p>
        </p:txBody>
      </p:sp>
      <p:pic>
        <p:nvPicPr>
          <p:cNvPr id="5" name="Imagen 4">
            <a:extLst>
              <a:ext uri="{FF2B5EF4-FFF2-40B4-BE49-F238E27FC236}">
                <a16:creationId xmlns:a16="http://schemas.microsoft.com/office/drawing/2014/main" id="{0CE4BC9E-5406-3CE3-E0CE-654DCB4E0424}"/>
              </a:ext>
            </a:extLst>
          </p:cNvPr>
          <p:cNvPicPr>
            <a:picLocks noChangeAspect="1"/>
          </p:cNvPicPr>
          <p:nvPr/>
        </p:nvPicPr>
        <p:blipFill>
          <a:blip r:embed="rId2"/>
          <a:stretch>
            <a:fillRect/>
          </a:stretch>
        </p:blipFill>
        <p:spPr>
          <a:xfrm>
            <a:off x="1617177" y="434034"/>
            <a:ext cx="2012321" cy="513142"/>
          </a:xfrm>
          <a:prstGeom prst="rect">
            <a:avLst/>
          </a:prstGeom>
        </p:spPr>
      </p:pic>
      <p:sp>
        <p:nvSpPr>
          <p:cNvPr id="7" name="Título 1">
            <a:extLst>
              <a:ext uri="{FF2B5EF4-FFF2-40B4-BE49-F238E27FC236}">
                <a16:creationId xmlns:a16="http://schemas.microsoft.com/office/drawing/2014/main" id="{F05A00C4-BCEF-03E9-A0AB-3047D2B9B2EB}"/>
              </a:ext>
            </a:extLst>
          </p:cNvPr>
          <p:cNvSpPr txBox="1">
            <a:spLocks/>
          </p:cNvSpPr>
          <p:nvPr/>
        </p:nvSpPr>
        <p:spPr>
          <a:xfrm>
            <a:off x="481029" y="1254424"/>
            <a:ext cx="4023360" cy="398481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Bef>
                <a:spcPts val="600"/>
              </a:spcBef>
              <a:spcAft>
                <a:spcPct val="0"/>
              </a:spcAft>
              <a:buClr>
                <a:schemeClr val="accent6">
                  <a:lumMod val="75000"/>
                </a:schemeClr>
              </a:buClr>
              <a:buFont typeface="Arial" panose="020B0604020202020204" pitchFamily="34" charset="0"/>
              <a:buChar char="•"/>
              <a:defRPr/>
            </a:pPr>
            <a:r>
              <a:rPr lang="es-ES" sz="1800" noProof="0" dirty="0">
                <a:latin typeface="+mn-lt"/>
                <a:ea typeface="+mn-ea"/>
                <a:cs typeface="+mn-cs"/>
              </a:rPr>
              <a:t>Como resultado de la declinación de la producción de crudo y la reducción de derechos, los derechos e impuestos que paga Pemex al Gobierno Federal han dejado de ser una de sus principales fuentes de ingreso</a:t>
            </a:r>
            <a:r>
              <a:rPr lang="es-ES" sz="1800" dirty="0"/>
              <a:t>.</a:t>
            </a:r>
          </a:p>
          <a:p>
            <a:pPr marL="342900" indent="-342900">
              <a:spcBef>
                <a:spcPts val="600"/>
              </a:spcBef>
              <a:spcAft>
                <a:spcPct val="0"/>
              </a:spcAft>
              <a:buClr>
                <a:schemeClr val="accent6">
                  <a:lumMod val="75000"/>
                </a:schemeClr>
              </a:buClr>
              <a:buFont typeface="Arial" panose="020B0604020202020204" pitchFamily="34" charset="0"/>
              <a:buChar char="•"/>
              <a:defRPr/>
            </a:pPr>
            <a:r>
              <a:rPr lang="es-ES" sz="1800" noProof="0" dirty="0">
                <a:latin typeface="+mn-lt"/>
                <a:ea typeface="+mn-ea"/>
                <a:cs typeface="+mn-cs"/>
              </a:rPr>
              <a:t>Por el contrario, apoyarlo para hacer frente al vencimiento de sus pasivos se ha convertido en uno de sus principales problemas presupuestales.</a:t>
            </a:r>
          </a:p>
        </p:txBody>
      </p:sp>
      <p:pic>
        <p:nvPicPr>
          <p:cNvPr id="10" name="Imagen 9">
            <a:extLst>
              <a:ext uri="{FF2B5EF4-FFF2-40B4-BE49-F238E27FC236}">
                <a16:creationId xmlns:a16="http://schemas.microsoft.com/office/drawing/2014/main" id="{B53FBAED-6B75-BE00-8727-71D183438F8A}"/>
              </a:ext>
            </a:extLst>
          </p:cNvPr>
          <p:cNvPicPr>
            <a:picLocks noChangeAspect="1"/>
          </p:cNvPicPr>
          <p:nvPr/>
        </p:nvPicPr>
        <p:blipFill>
          <a:blip r:embed="rId3"/>
          <a:stretch>
            <a:fillRect/>
          </a:stretch>
        </p:blipFill>
        <p:spPr>
          <a:xfrm>
            <a:off x="5246184" y="690605"/>
            <a:ext cx="6658679" cy="4350569"/>
          </a:xfrm>
          <a:prstGeom prst="rect">
            <a:avLst/>
          </a:prstGeom>
        </p:spPr>
      </p:pic>
    </p:spTree>
    <p:extLst>
      <p:ext uri="{BB962C8B-B14F-4D97-AF65-F5344CB8AC3E}">
        <p14:creationId xmlns:p14="http://schemas.microsoft.com/office/powerpoint/2010/main" val="1624398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75E9B4-18C4-6994-B2F8-A581AB1CC99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8D482-DAB0-8F29-F494-EC064EED2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FFDF879-DB0B-5016-8C24-A10A0B9F0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8D65C1F-FC82-5CA4-3924-46F96386E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6EA306-5A78-6B79-CE28-6629B4A11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AD3A1EF-3438-51FF-CCB0-8B8CBCEFC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20590C58-93EB-5E48-DBAD-76B626B4FF0D}"/>
              </a:ext>
            </a:extLst>
          </p:cNvPr>
          <p:cNvSpPr txBox="1">
            <a:spLocks/>
          </p:cNvSpPr>
          <p:nvPr/>
        </p:nvSpPr>
        <p:spPr>
          <a:xfrm>
            <a:off x="378039" y="2595715"/>
            <a:ext cx="3908826" cy="31463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Bef>
                <a:spcPts val="600"/>
              </a:spcBef>
              <a:spcAft>
                <a:spcPct val="0"/>
              </a:spcAft>
              <a:buClr>
                <a:schemeClr val="accent6">
                  <a:lumMod val="75000"/>
                </a:schemeClr>
              </a:buClr>
              <a:buFont typeface="Arial" panose="020B0604020202020204" pitchFamily="34" charset="0"/>
              <a:buChar char="•"/>
              <a:defRPr/>
            </a:pPr>
            <a:r>
              <a:rPr lang="es-ES" sz="1800" dirty="0">
                <a:latin typeface="+mn-lt"/>
                <a:ea typeface="+mn-ea"/>
                <a:cs typeface="+mn-cs"/>
              </a:rPr>
              <a:t>En estos seis años el Gobierno Federal le ha reintegrado a Pemex </a:t>
            </a:r>
            <a:r>
              <a:rPr lang="es-ES" sz="1800" b="1" dirty="0">
                <a:latin typeface="+mn-lt"/>
                <a:ea typeface="+mn-ea"/>
                <a:cs typeface="+mn-cs"/>
              </a:rPr>
              <a:t>1.14 billones de pesos* </a:t>
            </a:r>
            <a:r>
              <a:rPr lang="es-ES" sz="1800" dirty="0">
                <a:latin typeface="+mn-lt"/>
                <a:ea typeface="+mn-ea"/>
                <a:cs typeface="+mn-cs"/>
              </a:rPr>
              <a:t>en forma de aportaciones de capital, suma que representa </a:t>
            </a:r>
            <a:r>
              <a:rPr lang="es-ES" sz="1800" b="1" dirty="0">
                <a:latin typeface="+mn-lt"/>
                <a:ea typeface="+mn-ea"/>
                <a:cs typeface="+mn-cs"/>
              </a:rPr>
              <a:t>66%</a:t>
            </a:r>
            <a:r>
              <a:rPr lang="es-ES" sz="1800" dirty="0">
                <a:latin typeface="+mn-lt"/>
                <a:ea typeface="+mn-ea"/>
                <a:cs typeface="+mn-cs"/>
              </a:rPr>
              <a:t> de los </a:t>
            </a:r>
            <a:r>
              <a:rPr lang="es-ES" sz="1800" b="1" dirty="0">
                <a:latin typeface="+mn-lt"/>
                <a:ea typeface="+mn-ea"/>
                <a:cs typeface="+mn-cs"/>
              </a:rPr>
              <a:t>1.73 billones de pesos* </a:t>
            </a:r>
            <a:r>
              <a:rPr lang="es-ES" sz="1800" dirty="0">
                <a:latin typeface="+mn-lt"/>
                <a:ea typeface="+mn-ea"/>
                <a:cs typeface="+mn-cs"/>
              </a:rPr>
              <a:t>recibidos por pago de derechos e impuestos.</a:t>
            </a:r>
          </a:p>
          <a:p>
            <a:pPr>
              <a:spcBef>
                <a:spcPts val="600"/>
              </a:spcBef>
              <a:spcAft>
                <a:spcPct val="0"/>
              </a:spcAft>
              <a:buClr>
                <a:schemeClr val="accent6">
                  <a:lumMod val="75000"/>
                </a:schemeClr>
              </a:buClr>
              <a:defRPr/>
            </a:pPr>
            <a:endParaRPr lang="es-ES" sz="1800" dirty="0">
              <a:latin typeface="+mn-lt"/>
              <a:ea typeface="+mn-ea"/>
              <a:cs typeface="+mn-cs"/>
            </a:endParaRPr>
          </a:p>
          <a:p>
            <a:pPr>
              <a:spcBef>
                <a:spcPts val="600"/>
              </a:spcBef>
              <a:spcAft>
                <a:spcPct val="0"/>
              </a:spcAft>
              <a:buClr>
                <a:schemeClr val="accent6">
                  <a:lumMod val="75000"/>
                </a:schemeClr>
              </a:buClr>
              <a:defRPr/>
            </a:pPr>
            <a:r>
              <a:rPr lang="es-ES" sz="1800" dirty="0">
                <a:latin typeface="+mn-lt"/>
                <a:ea typeface="+mn-ea"/>
                <a:cs typeface="+mn-cs"/>
              </a:rPr>
              <a:t>     </a:t>
            </a:r>
          </a:p>
          <a:p>
            <a:pPr>
              <a:spcBef>
                <a:spcPts val="600"/>
              </a:spcBef>
              <a:spcAft>
                <a:spcPct val="0"/>
              </a:spcAft>
              <a:buClr>
                <a:schemeClr val="accent6">
                  <a:lumMod val="75000"/>
                </a:schemeClr>
              </a:buClr>
              <a:defRPr/>
            </a:pPr>
            <a:r>
              <a:rPr lang="es-ES" sz="1800" dirty="0">
                <a:latin typeface="+mn-lt"/>
                <a:ea typeface="+mn-ea"/>
                <a:cs typeface="+mn-cs"/>
              </a:rPr>
              <a:t>       *pesos constantes de 2024</a:t>
            </a:r>
            <a:endParaRPr lang="es-ES" sz="1800" noProof="0" dirty="0">
              <a:latin typeface="+mn-lt"/>
              <a:ea typeface="+mn-ea"/>
              <a:cs typeface="+mn-cs"/>
            </a:endParaRPr>
          </a:p>
        </p:txBody>
      </p:sp>
      <p:sp>
        <p:nvSpPr>
          <p:cNvPr id="2" name="Marcador de número de diapositiva 1">
            <a:extLst>
              <a:ext uri="{FF2B5EF4-FFF2-40B4-BE49-F238E27FC236}">
                <a16:creationId xmlns:a16="http://schemas.microsoft.com/office/drawing/2014/main" id="{DAB93A50-F2EB-7F1F-8576-063C13289AAC}"/>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39</a:t>
            </a:fld>
            <a:endParaRPr lang="en-US">
              <a:solidFill>
                <a:schemeClr val="tx1">
                  <a:lumMod val="50000"/>
                  <a:lumOff val="50000"/>
                </a:schemeClr>
              </a:solidFill>
            </a:endParaRPr>
          </a:p>
        </p:txBody>
      </p:sp>
      <p:pic>
        <p:nvPicPr>
          <p:cNvPr id="5" name="Imagen 4">
            <a:extLst>
              <a:ext uri="{FF2B5EF4-FFF2-40B4-BE49-F238E27FC236}">
                <a16:creationId xmlns:a16="http://schemas.microsoft.com/office/drawing/2014/main" id="{A90A4090-9F40-52E6-3E7C-39EC26D966EF}"/>
              </a:ext>
            </a:extLst>
          </p:cNvPr>
          <p:cNvPicPr>
            <a:picLocks noChangeAspect="1"/>
          </p:cNvPicPr>
          <p:nvPr/>
        </p:nvPicPr>
        <p:blipFill>
          <a:blip r:embed="rId2"/>
          <a:stretch>
            <a:fillRect/>
          </a:stretch>
        </p:blipFill>
        <p:spPr>
          <a:xfrm>
            <a:off x="1081372" y="452027"/>
            <a:ext cx="2012321" cy="513142"/>
          </a:xfrm>
          <a:prstGeom prst="rect">
            <a:avLst/>
          </a:prstGeom>
        </p:spPr>
      </p:pic>
      <p:pic>
        <p:nvPicPr>
          <p:cNvPr id="4" name="Imagen 3">
            <a:extLst>
              <a:ext uri="{FF2B5EF4-FFF2-40B4-BE49-F238E27FC236}">
                <a16:creationId xmlns:a16="http://schemas.microsoft.com/office/drawing/2014/main" id="{E7EE8913-920E-C205-8721-5AEBAC0DE357}"/>
              </a:ext>
            </a:extLst>
          </p:cNvPr>
          <p:cNvPicPr>
            <a:picLocks noChangeAspect="1"/>
          </p:cNvPicPr>
          <p:nvPr/>
        </p:nvPicPr>
        <p:blipFill>
          <a:blip r:embed="rId3"/>
          <a:stretch>
            <a:fillRect/>
          </a:stretch>
        </p:blipFill>
        <p:spPr>
          <a:xfrm>
            <a:off x="4770762" y="965169"/>
            <a:ext cx="7106148" cy="4645970"/>
          </a:xfrm>
          <a:prstGeom prst="rect">
            <a:avLst/>
          </a:prstGeom>
        </p:spPr>
      </p:pic>
    </p:spTree>
    <p:extLst>
      <p:ext uri="{BB962C8B-B14F-4D97-AF65-F5344CB8AC3E}">
        <p14:creationId xmlns:p14="http://schemas.microsoft.com/office/powerpoint/2010/main" val="2411663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p:cNvSpPr>
            <a:spLocks noGrp="1"/>
          </p:cNvSpPr>
          <p:nvPr>
            <p:ph type="title"/>
          </p:nvPr>
        </p:nvSpPr>
        <p:spPr>
          <a:xfrm>
            <a:off x="477981" y="1122363"/>
            <a:ext cx="4023360" cy="3204134"/>
          </a:xfrm>
        </p:spPr>
        <p:txBody>
          <a:bodyPr vert="horz" lIns="91440" tIns="45720" rIns="91440" bIns="45720" rtlCol="0" anchor="b">
            <a:normAutofit/>
          </a:bodyPr>
          <a:lstStyle/>
          <a:p>
            <a:pPr marL="342900" indent="-342900" algn="l">
              <a:buFont typeface="Arial" panose="020B0604020202020204" pitchFamily="34" charset="0"/>
              <a:buChar char="•"/>
            </a:pPr>
            <a:r>
              <a:rPr lang="es-MX" sz="2000" kern="1200" noProof="0" dirty="0">
                <a:solidFill>
                  <a:schemeClr val="tx1"/>
                </a:solidFill>
                <a:effectLst/>
                <a:latin typeface="+mj-lt"/>
                <a:ea typeface="+mj-ea"/>
                <a:cs typeface="+mj-cs"/>
              </a:rPr>
              <a:t>Pemex ha reportado pérdidas en cuatro de los últimos seis años. </a:t>
            </a:r>
            <a:br>
              <a:rPr lang="es-MX" sz="2000" kern="1200" noProof="0" dirty="0">
                <a:solidFill>
                  <a:schemeClr val="tx1"/>
                </a:solidFill>
                <a:effectLst/>
                <a:latin typeface="+mj-lt"/>
                <a:ea typeface="+mj-ea"/>
                <a:cs typeface="+mj-cs"/>
              </a:rPr>
            </a:br>
            <a:br>
              <a:rPr lang="es-MX" sz="2000" kern="1200" noProof="0" dirty="0">
                <a:solidFill>
                  <a:schemeClr val="tx1"/>
                </a:solidFill>
                <a:effectLst/>
                <a:latin typeface="+mj-lt"/>
                <a:ea typeface="+mj-ea"/>
                <a:cs typeface="+mj-cs"/>
              </a:rPr>
            </a:br>
            <a:r>
              <a:rPr lang="es-MX" sz="2000" kern="1200" noProof="0" dirty="0">
                <a:solidFill>
                  <a:schemeClr val="tx1"/>
                </a:solidFill>
                <a:effectLst/>
                <a:latin typeface="+mj-lt"/>
                <a:ea typeface="+mj-ea"/>
                <a:cs typeface="+mj-cs"/>
              </a:rPr>
              <a:t>El total de pérdidas de 2019 a la fecha es de </a:t>
            </a:r>
            <a:r>
              <a:rPr lang="es-MX" sz="2000" b="1" kern="1200" noProof="0" dirty="0">
                <a:solidFill>
                  <a:schemeClr val="tx1"/>
                </a:solidFill>
                <a:effectLst/>
                <a:latin typeface="+mj-lt"/>
                <a:ea typeface="+mj-ea"/>
                <a:cs typeface="+mj-cs"/>
              </a:rPr>
              <a:t>1.60 billones de pesos</a:t>
            </a:r>
            <a:r>
              <a:rPr lang="es-MX" sz="2000" kern="1200" noProof="0" dirty="0">
                <a:solidFill>
                  <a:schemeClr val="tx1"/>
                </a:solidFill>
                <a:effectLst/>
                <a:latin typeface="+mj-lt"/>
                <a:ea typeface="+mj-ea"/>
                <a:cs typeface="+mj-cs"/>
              </a:rPr>
              <a:t>.</a:t>
            </a:r>
            <a:br>
              <a:rPr lang="es-MX" sz="2000" kern="1200" noProof="0" dirty="0">
                <a:solidFill>
                  <a:schemeClr val="tx1"/>
                </a:solidFill>
                <a:effectLst/>
                <a:latin typeface="+mj-lt"/>
                <a:ea typeface="+mj-ea"/>
                <a:cs typeface="+mj-cs"/>
              </a:rPr>
            </a:br>
            <a:endParaRPr lang="es-MX" sz="2000" kern="1200" noProof="0" dirty="0">
              <a:solidFill>
                <a:schemeClr val="tx1"/>
              </a:solidFill>
              <a:effectLst/>
              <a:latin typeface="+mj-lt"/>
              <a:ea typeface="+mj-ea"/>
              <a:cs typeface="+mj-cs"/>
            </a:endParaRPr>
          </a:p>
        </p:txBody>
      </p:sp>
      <p:sp>
        <p:nvSpPr>
          <p:cNvPr id="8" name="CuadroTexto 7">
            <a:extLst>
              <a:ext uri="{FF2B5EF4-FFF2-40B4-BE49-F238E27FC236}">
                <a16:creationId xmlns:a16="http://schemas.microsoft.com/office/drawing/2014/main" id="{802CC3F1-7D36-A50F-FECE-5D321E506C41}"/>
              </a:ext>
            </a:extLst>
          </p:cNvPr>
          <p:cNvSpPr txBox="1"/>
          <p:nvPr/>
        </p:nvSpPr>
        <p:spPr>
          <a:xfrm>
            <a:off x="5436775" y="5598292"/>
            <a:ext cx="3933306" cy="301064"/>
          </a:xfrm>
          <a:prstGeom prst="rect">
            <a:avLst/>
          </a:prstGeom>
        </p:spPr>
        <p:txBody>
          <a:bodyPr vert="horz" lIns="91440" tIns="45720" rIns="91440" bIns="45720" rtlCol="0">
            <a:normAutofit/>
          </a:bodyPr>
          <a:lstStyle/>
          <a:p>
            <a:pPr>
              <a:lnSpc>
                <a:spcPct val="90000"/>
              </a:lnSpc>
              <a:spcBef>
                <a:spcPts val="1000"/>
              </a:spcBef>
            </a:pPr>
            <a:r>
              <a:rPr lang="en-US" sz="1200" kern="1200" dirty="0">
                <a:solidFill>
                  <a:schemeClr val="tx1"/>
                </a:solidFill>
                <a:latin typeface="+mn-lt"/>
                <a:ea typeface="+mn-ea"/>
                <a:cs typeface="+mn-cs"/>
              </a:rPr>
              <a:t>Fuente: </a:t>
            </a:r>
            <a:r>
              <a:rPr lang="en-US" sz="1200" kern="1200" dirty="0" err="1">
                <a:solidFill>
                  <a:schemeClr val="tx1"/>
                </a:solidFill>
                <a:latin typeface="+mn-lt"/>
                <a:ea typeface="+mn-ea"/>
                <a:cs typeface="+mn-cs"/>
              </a:rPr>
              <a:t>Reportes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Financieros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auditados</a:t>
            </a:r>
            <a:r>
              <a:rPr lang="en-US" sz="1200" kern="1200" dirty="0">
                <a:solidFill>
                  <a:schemeClr val="tx1"/>
                </a:solidFill>
                <a:latin typeface="+mn-lt"/>
                <a:ea typeface="+mn-ea"/>
                <a:cs typeface="+mn-cs"/>
              </a:rPr>
              <a:t> de Pemex.  </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E042108B-F9F8-F599-4CBE-88D414F56321}"/>
              </a:ext>
            </a:extLst>
          </p:cNvPr>
          <p:cNvPicPr>
            <a:picLocks noChangeAspect="1"/>
          </p:cNvPicPr>
          <p:nvPr/>
        </p:nvPicPr>
        <p:blipFill>
          <a:blip r:embed="rId2"/>
          <a:stretch>
            <a:fillRect/>
          </a:stretch>
        </p:blipFill>
        <p:spPr>
          <a:xfrm>
            <a:off x="5414356" y="1259709"/>
            <a:ext cx="6408836" cy="4187329"/>
          </a:xfrm>
          <a:prstGeom prst="rect">
            <a:avLst/>
          </a:prstGeom>
        </p:spPr>
      </p:pic>
      <p:sp>
        <p:nvSpPr>
          <p:cNvPr id="3" name="Marcador de número de diapositiva 2"/>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960B106A-BC43-45B8-8597-71514FA9B9A8}" type="slidenum">
              <a:rPr lang="en-US">
                <a:solidFill>
                  <a:schemeClr val="tx1">
                    <a:lumMod val="50000"/>
                    <a:lumOff val="50000"/>
                  </a:schemeClr>
                </a:solidFill>
              </a:rPr>
              <a:pPr>
                <a:spcAft>
                  <a:spcPts val="600"/>
                </a:spcAft>
              </a:pPr>
              <a:t>4</a:t>
            </a:fld>
            <a:endParaRPr lang="en-US">
              <a:solidFill>
                <a:schemeClr val="tx1">
                  <a:lumMod val="50000"/>
                  <a:lumOff val="50000"/>
                </a:schemeClr>
              </a:solidFill>
            </a:endParaRPr>
          </a:p>
        </p:txBody>
      </p:sp>
      <p:sp>
        <p:nvSpPr>
          <p:cNvPr id="4" name="Marcador de contenido 2">
            <a:extLst>
              <a:ext uri="{FF2B5EF4-FFF2-40B4-BE49-F238E27FC236}">
                <a16:creationId xmlns:a16="http://schemas.microsoft.com/office/drawing/2014/main" id="{7E31639C-C116-5D56-62B0-4E102A2116BF}"/>
              </a:ext>
            </a:extLst>
          </p:cNvPr>
          <p:cNvSpPr txBox="1">
            <a:spLocks/>
          </p:cNvSpPr>
          <p:nvPr/>
        </p:nvSpPr>
        <p:spPr>
          <a:xfrm>
            <a:off x="7902428" y="1917581"/>
            <a:ext cx="3886899" cy="21510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MX" sz="1800" dirty="0"/>
          </a:p>
          <a:p>
            <a:pPr marL="914400" lvl="1" indent="-457200">
              <a:buFont typeface="+mj-lt"/>
              <a:buAutoNum type="arabicParenR"/>
            </a:pPr>
            <a:endParaRPr lang="es-MX" dirty="0"/>
          </a:p>
        </p:txBody>
      </p:sp>
      <p:pic>
        <p:nvPicPr>
          <p:cNvPr id="6" name="Imagen 5">
            <a:extLst>
              <a:ext uri="{FF2B5EF4-FFF2-40B4-BE49-F238E27FC236}">
                <a16:creationId xmlns:a16="http://schemas.microsoft.com/office/drawing/2014/main" id="{86776B86-71E8-27BC-62FB-0439C757A59D}"/>
              </a:ext>
            </a:extLst>
          </p:cNvPr>
          <p:cNvPicPr>
            <a:picLocks noChangeAspect="1"/>
          </p:cNvPicPr>
          <p:nvPr/>
        </p:nvPicPr>
        <p:blipFill>
          <a:blip r:embed="rId3"/>
          <a:stretch>
            <a:fillRect/>
          </a:stretch>
        </p:blipFill>
        <p:spPr>
          <a:xfrm>
            <a:off x="1617177" y="434034"/>
            <a:ext cx="2012321" cy="513142"/>
          </a:xfrm>
          <a:prstGeom prst="rect">
            <a:avLst/>
          </a:prstGeom>
        </p:spPr>
      </p:pic>
    </p:spTree>
    <p:extLst>
      <p:ext uri="{BB962C8B-B14F-4D97-AF65-F5344CB8AC3E}">
        <p14:creationId xmlns:p14="http://schemas.microsoft.com/office/powerpoint/2010/main" val="2304222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5A79D9-E272-2316-20F0-580786B135C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64AAB2-2421-141C-33C9-29E70DA5C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748CF4D1-7DAB-98C3-3E35-0BC91EE2B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A10FA29B-BAB1-4844-2585-F58BFD5F3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A41865EF-F201-26BA-FC74-6DC097045403}"/>
              </a:ext>
            </a:extLst>
          </p:cNvPr>
          <p:cNvSpPr txBox="1">
            <a:spLocks/>
          </p:cNvSpPr>
          <p:nvPr/>
        </p:nvSpPr>
        <p:spPr>
          <a:xfrm>
            <a:off x="477980" y="1122363"/>
            <a:ext cx="4153013" cy="344284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spcAft>
                <a:spcPts val="600"/>
              </a:spcAft>
              <a:buClr>
                <a:schemeClr val="accent6">
                  <a:lumMod val="75000"/>
                </a:schemeClr>
              </a:buClr>
              <a:buFont typeface="Arial" panose="020B0604020202020204" pitchFamily="34" charset="0"/>
              <a:buChar char="•"/>
              <a:defRPr/>
            </a:pPr>
            <a:r>
              <a:rPr lang="es-ES" sz="1800" kern="1200" noProof="0" dirty="0">
                <a:solidFill>
                  <a:schemeClr val="tx1"/>
                </a:solidFill>
                <a:latin typeface="+mj-lt"/>
                <a:ea typeface="+mj-ea"/>
                <a:cs typeface="+mj-cs"/>
              </a:rPr>
              <a:t>Las aportaciones acumuladas de capital recibidas por Pemex equivalen a:</a:t>
            </a:r>
          </a:p>
          <a:p>
            <a:pPr marL="684000" indent="-342900">
              <a:lnSpc>
                <a:spcPct val="100000"/>
              </a:lnSpc>
              <a:spcAft>
                <a:spcPts val="600"/>
              </a:spcAft>
              <a:buClr>
                <a:schemeClr val="accent6">
                  <a:lumMod val="75000"/>
                </a:schemeClr>
              </a:buClr>
              <a:buFont typeface="Courier New" panose="02070309020205020404" pitchFamily="49" charset="0"/>
              <a:buChar char="o"/>
              <a:defRPr/>
            </a:pPr>
            <a:r>
              <a:rPr lang="es-ES" sz="1800" b="1" kern="1200" noProof="0" dirty="0">
                <a:solidFill>
                  <a:schemeClr val="tx1"/>
                </a:solidFill>
                <a:latin typeface="+mj-lt"/>
                <a:ea typeface="+mj-ea"/>
                <a:cs typeface="+mj-cs"/>
              </a:rPr>
              <a:t>59%</a:t>
            </a:r>
            <a:r>
              <a:rPr lang="es-ES" sz="1800" kern="1200" noProof="0" dirty="0">
                <a:solidFill>
                  <a:schemeClr val="tx1"/>
                </a:solidFill>
                <a:latin typeface="+mj-lt"/>
                <a:ea typeface="+mj-ea"/>
                <a:cs typeface="+mj-cs"/>
              </a:rPr>
              <a:t> del presupueste ejercido por la Sr</a:t>
            </a:r>
            <a:r>
              <a:rPr lang="es-ES" sz="1800" dirty="0"/>
              <a:t>í</a:t>
            </a:r>
            <a:r>
              <a:rPr lang="es-ES" sz="1800" kern="1200" noProof="0" dirty="0">
                <a:solidFill>
                  <a:schemeClr val="tx1"/>
                </a:solidFill>
                <a:latin typeface="+mj-lt"/>
                <a:ea typeface="+mj-ea"/>
                <a:cs typeface="+mj-cs"/>
              </a:rPr>
              <a:t>a. </a:t>
            </a:r>
            <a:r>
              <a:rPr lang="es-ES" sz="1800" dirty="0"/>
              <a:t>de Bienestar en estos seis años;</a:t>
            </a:r>
            <a:endParaRPr lang="es-ES" sz="1800" kern="1200" noProof="0" dirty="0">
              <a:solidFill>
                <a:schemeClr val="tx1"/>
              </a:solidFill>
              <a:latin typeface="+mj-lt"/>
              <a:ea typeface="+mj-ea"/>
              <a:cs typeface="+mj-cs"/>
            </a:endParaRPr>
          </a:p>
          <a:p>
            <a:pPr marL="684000" indent="-342900">
              <a:lnSpc>
                <a:spcPct val="100000"/>
              </a:lnSpc>
              <a:spcAft>
                <a:spcPts val="600"/>
              </a:spcAft>
              <a:buClr>
                <a:schemeClr val="accent6">
                  <a:lumMod val="75000"/>
                </a:schemeClr>
              </a:buClr>
              <a:buFont typeface="Courier New" panose="02070309020205020404" pitchFamily="49" charset="0"/>
              <a:buChar char="o"/>
              <a:defRPr/>
            </a:pPr>
            <a:r>
              <a:rPr lang="es-ES" sz="1800" b="1" dirty="0"/>
              <a:t>44% </a:t>
            </a:r>
            <a:r>
              <a:rPr lang="es-ES" sz="1800" dirty="0"/>
              <a:t>del presupuesto ejercido por la Sría. de Educación Pública;</a:t>
            </a:r>
          </a:p>
          <a:p>
            <a:pPr marL="684000" indent="-342900">
              <a:lnSpc>
                <a:spcPct val="100000"/>
              </a:lnSpc>
              <a:spcAft>
                <a:spcPts val="600"/>
              </a:spcAft>
              <a:buClr>
                <a:schemeClr val="accent6">
                  <a:lumMod val="75000"/>
                </a:schemeClr>
              </a:buClr>
              <a:buFont typeface="Courier New" panose="02070309020205020404" pitchFamily="49" charset="0"/>
              <a:buChar char="o"/>
              <a:defRPr/>
            </a:pPr>
            <a:r>
              <a:rPr lang="es-ES" sz="1800" b="1" kern="1200" noProof="0" dirty="0">
                <a:solidFill>
                  <a:schemeClr val="tx1"/>
                </a:solidFill>
                <a:latin typeface="+mj-lt"/>
                <a:ea typeface="+mj-ea"/>
                <a:cs typeface="+mj-cs"/>
              </a:rPr>
              <a:t>24%</a:t>
            </a:r>
            <a:r>
              <a:rPr lang="es-ES" sz="1800" kern="1200" noProof="0" dirty="0">
                <a:solidFill>
                  <a:schemeClr val="tx1"/>
                </a:solidFill>
                <a:latin typeface="+mj-lt"/>
                <a:ea typeface="+mj-ea"/>
                <a:cs typeface="+mj-cs"/>
              </a:rPr>
              <a:t> más del presupuesto ejercido por la Sría. de Salud;</a:t>
            </a:r>
          </a:p>
          <a:p>
            <a:pPr marL="684000" indent="-342900">
              <a:lnSpc>
                <a:spcPct val="100000"/>
              </a:lnSpc>
              <a:spcAft>
                <a:spcPts val="600"/>
              </a:spcAft>
              <a:buClr>
                <a:schemeClr val="accent6">
                  <a:lumMod val="75000"/>
                </a:schemeClr>
              </a:buClr>
              <a:buFont typeface="Courier New" panose="02070309020205020404" pitchFamily="49" charset="0"/>
              <a:buChar char="o"/>
              <a:defRPr/>
            </a:pPr>
            <a:r>
              <a:rPr lang="es-ES" sz="1800" b="1" dirty="0"/>
              <a:t>Casi tres veces </a:t>
            </a:r>
            <a:r>
              <a:rPr lang="es-ES" sz="1800" dirty="0"/>
              <a:t>el presupuesto ejercido por la Sría. de Seguridad y Protección Ciudadana.</a:t>
            </a:r>
            <a:endParaRPr lang="es-ES" sz="1800" kern="1200" noProof="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C11252D3-BEC4-B10D-44C3-78EB6B6A3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13CEC5AF-DD6F-E675-88F1-19DC71D05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5F479079-C663-D413-8AAE-7B905741403B}"/>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40</a:t>
            </a:fld>
            <a:endParaRPr lang="en-US">
              <a:solidFill>
                <a:schemeClr val="tx1">
                  <a:lumMod val="50000"/>
                  <a:lumOff val="50000"/>
                </a:schemeClr>
              </a:solidFill>
            </a:endParaRPr>
          </a:p>
        </p:txBody>
      </p:sp>
      <p:pic>
        <p:nvPicPr>
          <p:cNvPr id="5" name="Imagen 4">
            <a:extLst>
              <a:ext uri="{FF2B5EF4-FFF2-40B4-BE49-F238E27FC236}">
                <a16:creationId xmlns:a16="http://schemas.microsoft.com/office/drawing/2014/main" id="{16CE0BCC-143E-5E53-D228-3E508731CE46}"/>
              </a:ext>
            </a:extLst>
          </p:cNvPr>
          <p:cNvPicPr>
            <a:picLocks noChangeAspect="1"/>
          </p:cNvPicPr>
          <p:nvPr/>
        </p:nvPicPr>
        <p:blipFill>
          <a:blip r:embed="rId2"/>
          <a:stretch>
            <a:fillRect/>
          </a:stretch>
        </p:blipFill>
        <p:spPr>
          <a:xfrm>
            <a:off x="1617177" y="434034"/>
            <a:ext cx="2012321" cy="513142"/>
          </a:xfrm>
          <a:prstGeom prst="rect">
            <a:avLst/>
          </a:prstGeom>
        </p:spPr>
      </p:pic>
      <p:pic>
        <p:nvPicPr>
          <p:cNvPr id="6" name="Imagen 5">
            <a:extLst>
              <a:ext uri="{FF2B5EF4-FFF2-40B4-BE49-F238E27FC236}">
                <a16:creationId xmlns:a16="http://schemas.microsoft.com/office/drawing/2014/main" id="{665B47ED-4B3F-640E-AFAC-8C18090F8D4E}"/>
              </a:ext>
            </a:extLst>
          </p:cNvPr>
          <p:cNvPicPr>
            <a:picLocks noChangeAspect="1"/>
          </p:cNvPicPr>
          <p:nvPr/>
        </p:nvPicPr>
        <p:blipFill>
          <a:blip r:embed="rId3"/>
          <a:stretch>
            <a:fillRect/>
          </a:stretch>
        </p:blipFill>
        <p:spPr>
          <a:xfrm>
            <a:off x="5108973" y="771988"/>
            <a:ext cx="6730392" cy="4406228"/>
          </a:xfrm>
          <a:prstGeom prst="rect">
            <a:avLst/>
          </a:prstGeom>
        </p:spPr>
      </p:pic>
    </p:spTree>
    <p:extLst>
      <p:ext uri="{BB962C8B-B14F-4D97-AF65-F5344CB8AC3E}">
        <p14:creationId xmlns:p14="http://schemas.microsoft.com/office/powerpoint/2010/main" val="962154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E2FCD8-5531-3CB5-3EB4-DFDAA730360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B220742-3474-CA17-4164-D602AAB1A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3B12B317-C149-2C0A-2D21-CC4F24205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19EE9EFC-3915-E111-D35E-8F31FC9E1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60B5451-0BF8-B2E9-2B2D-43033A9CC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5C03736A-06B3-267F-8C75-6E662EDD1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ítulo 1">
            <a:extLst>
              <a:ext uri="{FF2B5EF4-FFF2-40B4-BE49-F238E27FC236}">
                <a16:creationId xmlns:a16="http://schemas.microsoft.com/office/drawing/2014/main" id="{4024D84D-8AC2-F9C7-5520-80297A22F62A}"/>
              </a:ext>
            </a:extLst>
          </p:cNvPr>
          <p:cNvSpPr txBox="1">
            <a:spLocks/>
          </p:cNvSpPr>
          <p:nvPr/>
        </p:nvSpPr>
        <p:spPr>
          <a:xfrm>
            <a:off x="149333" y="1224242"/>
            <a:ext cx="3827231" cy="5314670"/>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lnSpc>
                <a:spcPct val="110000"/>
              </a:lnSpc>
              <a:spcBef>
                <a:spcPts val="600"/>
              </a:spcBef>
              <a:spcAft>
                <a:spcPts val="600"/>
              </a:spcAft>
              <a:buFont typeface="Arial" panose="020B0604020202020204" pitchFamily="34" charset="0"/>
              <a:buChar char="•"/>
            </a:pPr>
            <a:r>
              <a:rPr lang="es-MX" sz="2000" dirty="0">
                <a:latin typeface="+mn-lt"/>
                <a:ea typeface="+mn-ea"/>
                <a:cs typeface="+mn-cs"/>
              </a:rPr>
              <a:t>Las inyecciones de capital que año con año el Gobierno Federal ha tenido que aportar a Pemex (</a:t>
            </a:r>
            <a:r>
              <a:rPr lang="es-MX" sz="2000" b="1" dirty="0">
                <a:latin typeface="+mn-lt"/>
                <a:ea typeface="+mn-ea"/>
                <a:cs typeface="+mn-cs"/>
              </a:rPr>
              <a:t>52,600 millones de dólares</a:t>
            </a:r>
            <a:r>
              <a:rPr lang="es-MX" sz="2000" dirty="0">
                <a:latin typeface="+mn-lt"/>
                <a:ea typeface="+mn-ea"/>
                <a:cs typeface="+mn-cs"/>
              </a:rPr>
              <a:t>) han sido utilizados en gran parte para saldar intereses y vencimientos de capital de la deuda externa de la empresa. </a:t>
            </a:r>
          </a:p>
          <a:p>
            <a:pPr marL="324000" indent="-324000">
              <a:lnSpc>
                <a:spcPct val="110000"/>
              </a:lnSpc>
              <a:spcBef>
                <a:spcPts val="600"/>
              </a:spcBef>
              <a:spcAft>
                <a:spcPts val="600"/>
              </a:spcAft>
              <a:buFont typeface="Arial" panose="020B0604020202020204" pitchFamily="34" charset="0"/>
              <a:buChar char="•"/>
            </a:pPr>
            <a:r>
              <a:rPr lang="es-MX" sz="2000" dirty="0">
                <a:latin typeface="+mn-lt"/>
                <a:ea typeface="+mn-ea"/>
                <a:cs typeface="+mn-cs"/>
              </a:rPr>
              <a:t>Para ello, el Gobierno Federal se ha visto obligado a incrementar su deuda externa en </a:t>
            </a:r>
            <a:r>
              <a:rPr lang="es-MX" sz="2000" b="1" dirty="0">
                <a:latin typeface="+mn-lt"/>
                <a:ea typeface="+mn-ea"/>
                <a:cs typeface="+mn-cs"/>
              </a:rPr>
              <a:t>32,300 millones de dólares</a:t>
            </a:r>
            <a:r>
              <a:rPr lang="es-MX" sz="2000" dirty="0">
                <a:latin typeface="+mn-lt"/>
                <a:ea typeface="+mn-ea"/>
                <a:cs typeface="+mn-cs"/>
              </a:rPr>
              <a:t>.</a:t>
            </a:r>
          </a:p>
          <a:p>
            <a:pPr marL="324000" indent="-324000">
              <a:lnSpc>
                <a:spcPct val="110000"/>
              </a:lnSpc>
              <a:spcBef>
                <a:spcPts val="600"/>
              </a:spcBef>
              <a:spcAft>
                <a:spcPts val="600"/>
              </a:spcAft>
              <a:buFont typeface="Arial" panose="020B0604020202020204" pitchFamily="34" charset="0"/>
              <a:buChar char="•"/>
            </a:pPr>
            <a:r>
              <a:rPr lang="es-MX" sz="2000" dirty="0">
                <a:latin typeface="+mn-lt"/>
                <a:ea typeface="+mn-ea"/>
                <a:cs typeface="+mn-cs"/>
              </a:rPr>
              <a:t>El incremento neto de la deuda externa del Gobierno Federal prácticamente corresponde al monto total de los intereses y vencimientos de la deuda externa que fueron pagados por Pemex (</a:t>
            </a:r>
            <a:r>
              <a:rPr lang="es-MX" sz="2000" b="1" dirty="0">
                <a:latin typeface="+mn-lt"/>
                <a:ea typeface="+mn-ea"/>
                <a:cs typeface="+mn-cs"/>
              </a:rPr>
              <a:t>34,200 millones de dólares</a:t>
            </a:r>
            <a:r>
              <a:rPr lang="es-MX" sz="2000" dirty="0">
                <a:latin typeface="+mn-lt"/>
                <a:ea typeface="+mn-ea"/>
                <a:cs typeface="+mn-cs"/>
              </a:rPr>
              <a:t>).</a:t>
            </a:r>
          </a:p>
        </p:txBody>
      </p:sp>
      <p:sp>
        <p:nvSpPr>
          <p:cNvPr id="2" name="Marcador de número de diapositiva 1">
            <a:extLst>
              <a:ext uri="{FF2B5EF4-FFF2-40B4-BE49-F238E27FC236}">
                <a16:creationId xmlns:a16="http://schemas.microsoft.com/office/drawing/2014/main" id="{BFAC70EC-9E75-E4AC-77A7-83DAB3EF4874}"/>
              </a:ext>
            </a:extLst>
          </p:cNvPr>
          <p:cNvSpPr>
            <a:spLocks noGrp="1"/>
          </p:cNvSpPr>
          <p:nvPr>
            <p:ph type="sldNum" sz="quarter" idx="12"/>
          </p:nvPr>
        </p:nvSpPr>
        <p:spPr>
          <a:xfrm>
            <a:off x="9692640" y="6356350"/>
            <a:ext cx="2124456"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41</a:t>
            </a:fld>
            <a:endParaRPr lang="en-US">
              <a:solidFill>
                <a:schemeClr val="tx1">
                  <a:lumMod val="50000"/>
                  <a:lumOff val="50000"/>
                </a:schemeClr>
              </a:solidFill>
            </a:endParaRPr>
          </a:p>
        </p:txBody>
      </p:sp>
      <p:pic>
        <p:nvPicPr>
          <p:cNvPr id="3" name="Imagen 2">
            <a:extLst>
              <a:ext uri="{FF2B5EF4-FFF2-40B4-BE49-F238E27FC236}">
                <a16:creationId xmlns:a16="http://schemas.microsoft.com/office/drawing/2014/main" id="{B82791A1-181C-E7D4-5B3D-F42B61AEA50B}"/>
              </a:ext>
            </a:extLst>
          </p:cNvPr>
          <p:cNvPicPr>
            <a:picLocks noChangeAspect="1"/>
          </p:cNvPicPr>
          <p:nvPr/>
        </p:nvPicPr>
        <p:blipFill>
          <a:blip r:embed="rId2"/>
          <a:stretch>
            <a:fillRect/>
          </a:stretch>
        </p:blipFill>
        <p:spPr>
          <a:xfrm>
            <a:off x="1322210" y="589314"/>
            <a:ext cx="2012321" cy="513142"/>
          </a:xfrm>
          <a:prstGeom prst="rect">
            <a:avLst/>
          </a:prstGeom>
        </p:spPr>
      </p:pic>
      <p:pic>
        <p:nvPicPr>
          <p:cNvPr id="5" name="Imagen 4">
            <a:extLst>
              <a:ext uri="{FF2B5EF4-FFF2-40B4-BE49-F238E27FC236}">
                <a16:creationId xmlns:a16="http://schemas.microsoft.com/office/drawing/2014/main" id="{92C5CD92-0BB9-DBDE-B979-00171763D81C}"/>
              </a:ext>
            </a:extLst>
          </p:cNvPr>
          <p:cNvPicPr>
            <a:picLocks noChangeAspect="1"/>
          </p:cNvPicPr>
          <p:nvPr/>
        </p:nvPicPr>
        <p:blipFill>
          <a:blip r:embed="rId3"/>
          <a:stretch>
            <a:fillRect/>
          </a:stretch>
        </p:blipFill>
        <p:spPr>
          <a:xfrm>
            <a:off x="4734583" y="1102456"/>
            <a:ext cx="7101334" cy="4649075"/>
          </a:xfrm>
          <a:prstGeom prst="rect">
            <a:avLst/>
          </a:prstGeom>
        </p:spPr>
      </p:pic>
    </p:spTree>
    <p:extLst>
      <p:ext uri="{BB962C8B-B14F-4D97-AF65-F5344CB8AC3E}">
        <p14:creationId xmlns:p14="http://schemas.microsoft.com/office/powerpoint/2010/main" val="1439610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2F4D2-C393-F7D9-4F5E-261F27591C5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8A4CAB9-0C83-621C-744E-4732473D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9A8ACF8C-753B-6208-0AEA-C3A5760A3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E847B08F-A63A-74F8-FC44-807F8708C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BA1F744-2588-0493-8B4F-F13AD6460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D62DCB97-5497-3963-4B67-5C9BC36C6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ítulo 1">
            <a:extLst>
              <a:ext uri="{FF2B5EF4-FFF2-40B4-BE49-F238E27FC236}">
                <a16:creationId xmlns:a16="http://schemas.microsoft.com/office/drawing/2014/main" id="{C419940E-3524-155C-9CEA-43C78FAF3DB2}"/>
              </a:ext>
            </a:extLst>
          </p:cNvPr>
          <p:cNvSpPr txBox="1">
            <a:spLocks/>
          </p:cNvSpPr>
          <p:nvPr/>
        </p:nvSpPr>
        <p:spPr>
          <a:xfrm>
            <a:off x="149333" y="2571496"/>
            <a:ext cx="3827231" cy="3967416"/>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lnSpc>
                <a:spcPct val="110000"/>
              </a:lnSpc>
              <a:spcAft>
                <a:spcPts val="600"/>
              </a:spcAft>
              <a:buFont typeface="Arial" panose="020B0604020202020204" pitchFamily="34" charset="0"/>
              <a:buChar char="•"/>
            </a:pPr>
            <a:r>
              <a:rPr lang="es-MX" sz="2000" dirty="0">
                <a:latin typeface="+mn-lt"/>
                <a:ea typeface="+mn-ea"/>
                <a:cs typeface="+mn-cs"/>
              </a:rPr>
              <a:t>Pemex utilizó las aportaciones del Gobierno Federal para saldar </a:t>
            </a:r>
            <a:r>
              <a:rPr lang="es-MX" sz="2000" b="1" dirty="0">
                <a:latin typeface="+mn-lt"/>
                <a:ea typeface="+mn-ea"/>
                <a:cs typeface="+mn-cs"/>
              </a:rPr>
              <a:t>únicamente</a:t>
            </a:r>
            <a:r>
              <a:rPr lang="es-MX" sz="2000" dirty="0">
                <a:latin typeface="+mn-lt"/>
                <a:ea typeface="+mn-ea"/>
                <a:cs typeface="+mn-cs"/>
              </a:rPr>
              <a:t> una parte de los intereses y vencimientos de su deuda externa. </a:t>
            </a:r>
          </a:p>
          <a:p>
            <a:pPr marL="324000" indent="-324000">
              <a:lnSpc>
                <a:spcPct val="110000"/>
              </a:lnSpc>
              <a:spcAft>
                <a:spcPts val="600"/>
              </a:spcAft>
              <a:buFont typeface="Arial" panose="020B0604020202020204" pitchFamily="34" charset="0"/>
              <a:buChar char="•"/>
            </a:pPr>
            <a:r>
              <a:rPr lang="es-MX" sz="2000" dirty="0">
                <a:latin typeface="+mn-lt"/>
                <a:ea typeface="+mn-ea"/>
                <a:cs typeface="+mn-cs"/>
              </a:rPr>
              <a:t>Para poder saldar la totalidad de los vencimientos, cada año se vio obligado a tomar nueva deuda externa, esta vez a muy corto plazo (a plazo de un año y, ocasionalmente, a dos o tres años)</a:t>
            </a:r>
          </a:p>
        </p:txBody>
      </p:sp>
      <p:sp>
        <p:nvSpPr>
          <p:cNvPr id="2" name="Marcador de número de diapositiva 1">
            <a:extLst>
              <a:ext uri="{FF2B5EF4-FFF2-40B4-BE49-F238E27FC236}">
                <a16:creationId xmlns:a16="http://schemas.microsoft.com/office/drawing/2014/main" id="{390BCCEE-D83A-5165-0BAB-0C748B3DB25D}"/>
              </a:ext>
            </a:extLst>
          </p:cNvPr>
          <p:cNvSpPr>
            <a:spLocks noGrp="1"/>
          </p:cNvSpPr>
          <p:nvPr>
            <p:ph type="sldNum" sz="quarter" idx="12"/>
          </p:nvPr>
        </p:nvSpPr>
        <p:spPr>
          <a:xfrm>
            <a:off x="9692640" y="6356350"/>
            <a:ext cx="2124456"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42</a:t>
            </a:fld>
            <a:endParaRPr lang="en-US">
              <a:solidFill>
                <a:schemeClr val="tx1">
                  <a:lumMod val="50000"/>
                  <a:lumOff val="50000"/>
                </a:schemeClr>
              </a:solidFill>
            </a:endParaRPr>
          </a:p>
        </p:txBody>
      </p:sp>
      <p:pic>
        <p:nvPicPr>
          <p:cNvPr id="3" name="Imagen 2">
            <a:extLst>
              <a:ext uri="{FF2B5EF4-FFF2-40B4-BE49-F238E27FC236}">
                <a16:creationId xmlns:a16="http://schemas.microsoft.com/office/drawing/2014/main" id="{E6280809-17D0-D2FC-D19F-C2B3589C16C5}"/>
              </a:ext>
            </a:extLst>
          </p:cNvPr>
          <p:cNvPicPr>
            <a:picLocks noChangeAspect="1"/>
          </p:cNvPicPr>
          <p:nvPr/>
        </p:nvPicPr>
        <p:blipFill>
          <a:blip r:embed="rId2"/>
          <a:stretch>
            <a:fillRect/>
          </a:stretch>
        </p:blipFill>
        <p:spPr>
          <a:xfrm>
            <a:off x="1322210" y="589314"/>
            <a:ext cx="2012321" cy="513142"/>
          </a:xfrm>
          <a:prstGeom prst="rect">
            <a:avLst/>
          </a:prstGeom>
        </p:spPr>
      </p:pic>
      <p:pic>
        <p:nvPicPr>
          <p:cNvPr id="4" name="Imagen 3">
            <a:extLst>
              <a:ext uri="{FF2B5EF4-FFF2-40B4-BE49-F238E27FC236}">
                <a16:creationId xmlns:a16="http://schemas.microsoft.com/office/drawing/2014/main" id="{B81400D2-D3EB-0D87-024D-582D210D402C}"/>
              </a:ext>
            </a:extLst>
          </p:cNvPr>
          <p:cNvPicPr>
            <a:picLocks noChangeAspect="1"/>
          </p:cNvPicPr>
          <p:nvPr/>
        </p:nvPicPr>
        <p:blipFill>
          <a:blip r:embed="rId3"/>
          <a:stretch>
            <a:fillRect/>
          </a:stretch>
        </p:blipFill>
        <p:spPr>
          <a:xfrm>
            <a:off x="4656741" y="1195412"/>
            <a:ext cx="7107015" cy="4653738"/>
          </a:xfrm>
          <a:prstGeom prst="rect">
            <a:avLst/>
          </a:prstGeom>
        </p:spPr>
      </p:pic>
    </p:spTree>
    <p:extLst>
      <p:ext uri="{BB962C8B-B14F-4D97-AF65-F5344CB8AC3E}">
        <p14:creationId xmlns:p14="http://schemas.microsoft.com/office/powerpoint/2010/main" val="990865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F7132C-F9C9-33FE-AA83-CC162746ED0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C3F40CA-5144-D6A1-BC59-DC5066541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34B32451-0C0E-43FF-1FBF-68F860AF1F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BF1D62F2-3437-C51A-5B85-16C5929A7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E1D05EDF-61F7-252E-97C4-EF2E8F24B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82EC74AB-36B9-93E6-DCC2-7977559B7E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ítulo 1">
            <a:extLst>
              <a:ext uri="{FF2B5EF4-FFF2-40B4-BE49-F238E27FC236}">
                <a16:creationId xmlns:a16="http://schemas.microsoft.com/office/drawing/2014/main" id="{C352F5F2-2AE8-A8BD-3AC7-5BDEDC909188}"/>
              </a:ext>
            </a:extLst>
          </p:cNvPr>
          <p:cNvSpPr txBox="1">
            <a:spLocks/>
          </p:cNvSpPr>
          <p:nvPr/>
        </p:nvSpPr>
        <p:spPr>
          <a:xfrm>
            <a:off x="149333" y="2629249"/>
            <a:ext cx="3827231" cy="32111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spcAft>
                <a:spcPts val="600"/>
              </a:spcAft>
              <a:buFont typeface="Arial" panose="020B0604020202020204" pitchFamily="34" charset="0"/>
              <a:buChar char="•"/>
            </a:pPr>
            <a:r>
              <a:rPr lang="es-MX" sz="2000" dirty="0">
                <a:latin typeface="+mn-lt"/>
                <a:ea typeface="+mn-ea"/>
                <a:cs typeface="+mn-cs"/>
              </a:rPr>
              <a:t>Mientras el Gobierno Federal asumió una deuda externa de </a:t>
            </a:r>
            <a:r>
              <a:rPr lang="es-MX" sz="2000" b="1" dirty="0">
                <a:latin typeface="+mn-lt"/>
                <a:ea typeface="+mn-ea"/>
                <a:cs typeface="+mn-cs"/>
              </a:rPr>
              <a:t>32,300 millones de dólares </a:t>
            </a:r>
            <a:r>
              <a:rPr lang="es-MX" sz="2000" dirty="0">
                <a:latin typeface="+mn-lt"/>
                <a:ea typeface="+mn-ea"/>
                <a:cs typeface="+mn-cs"/>
              </a:rPr>
              <a:t>para que Pemex pudiera hacer frente a los intereses y vencimientos de su deuda externa, la deuda externa de Pemex se redujo tan solo en </a:t>
            </a:r>
            <a:r>
              <a:rPr lang="es-MX" sz="2000" b="1" dirty="0">
                <a:latin typeface="+mn-lt"/>
                <a:ea typeface="+mn-ea"/>
                <a:cs typeface="+mn-cs"/>
              </a:rPr>
              <a:t>7,900 millones de dólares</a:t>
            </a:r>
            <a:r>
              <a:rPr lang="es-MX" sz="2000" dirty="0">
                <a:latin typeface="+mn-lt"/>
                <a:ea typeface="+mn-ea"/>
                <a:cs typeface="+mn-cs"/>
              </a:rPr>
              <a:t>.</a:t>
            </a:r>
          </a:p>
        </p:txBody>
      </p:sp>
      <p:sp>
        <p:nvSpPr>
          <p:cNvPr id="2" name="Marcador de número de diapositiva 1">
            <a:extLst>
              <a:ext uri="{FF2B5EF4-FFF2-40B4-BE49-F238E27FC236}">
                <a16:creationId xmlns:a16="http://schemas.microsoft.com/office/drawing/2014/main" id="{D6F56C04-716F-9718-18F1-FA0F55463197}"/>
              </a:ext>
            </a:extLst>
          </p:cNvPr>
          <p:cNvSpPr>
            <a:spLocks noGrp="1"/>
          </p:cNvSpPr>
          <p:nvPr>
            <p:ph type="sldNum" sz="quarter" idx="12"/>
          </p:nvPr>
        </p:nvSpPr>
        <p:spPr>
          <a:xfrm>
            <a:off x="9692640" y="6356350"/>
            <a:ext cx="2124456"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43</a:t>
            </a:fld>
            <a:endParaRPr lang="en-US">
              <a:solidFill>
                <a:schemeClr val="tx1">
                  <a:lumMod val="50000"/>
                  <a:lumOff val="50000"/>
                </a:schemeClr>
              </a:solidFill>
            </a:endParaRPr>
          </a:p>
        </p:txBody>
      </p:sp>
      <p:pic>
        <p:nvPicPr>
          <p:cNvPr id="3" name="Imagen 2">
            <a:extLst>
              <a:ext uri="{FF2B5EF4-FFF2-40B4-BE49-F238E27FC236}">
                <a16:creationId xmlns:a16="http://schemas.microsoft.com/office/drawing/2014/main" id="{52AB8990-E42B-B19F-A8D9-2D1CDD876096}"/>
              </a:ext>
            </a:extLst>
          </p:cNvPr>
          <p:cNvPicPr>
            <a:picLocks noChangeAspect="1"/>
          </p:cNvPicPr>
          <p:nvPr/>
        </p:nvPicPr>
        <p:blipFill>
          <a:blip r:embed="rId2"/>
          <a:stretch>
            <a:fillRect/>
          </a:stretch>
        </p:blipFill>
        <p:spPr>
          <a:xfrm>
            <a:off x="1322210" y="589314"/>
            <a:ext cx="2012321" cy="513142"/>
          </a:xfrm>
          <a:prstGeom prst="rect">
            <a:avLst/>
          </a:prstGeom>
        </p:spPr>
      </p:pic>
      <p:pic>
        <p:nvPicPr>
          <p:cNvPr id="19" name="Imagen 18">
            <a:extLst>
              <a:ext uri="{FF2B5EF4-FFF2-40B4-BE49-F238E27FC236}">
                <a16:creationId xmlns:a16="http://schemas.microsoft.com/office/drawing/2014/main" id="{06ED05BF-ED11-547B-389E-B25AF10CC6C2}"/>
              </a:ext>
            </a:extLst>
          </p:cNvPr>
          <p:cNvPicPr>
            <a:picLocks noChangeAspect="1"/>
          </p:cNvPicPr>
          <p:nvPr/>
        </p:nvPicPr>
        <p:blipFill>
          <a:blip r:embed="rId3"/>
          <a:stretch>
            <a:fillRect/>
          </a:stretch>
        </p:blipFill>
        <p:spPr>
          <a:xfrm>
            <a:off x="4874772" y="1231639"/>
            <a:ext cx="6919549" cy="4530064"/>
          </a:xfrm>
          <a:prstGeom prst="rect">
            <a:avLst/>
          </a:prstGeom>
        </p:spPr>
      </p:pic>
    </p:spTree>
    <p:extLst>
      <p:ext uri="{BB962C8B-B14F-4D97-AF65-F5344CB8AC3E}">
        <p14:creationId xmlns:p14="http://schemas.microsoft.com/office/powerpoint/2010/main" val="3687596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859F88-2695-1C89-8960-2F409286C61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5D42CEB-E375-0CBD-5C68-96F1D47148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5DF9C5EF-020F-0F54-2834-3BE7439F7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193BA952-0CF3-93D7-06D8-4A630EB94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EBF20CB-506A-C441-1FE5-BF1DCC5C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A67C37F6-0382-6EBC-BEB5-70801B8BF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ítulo 1">
            <a:extLst>
              <a:ext uri="{FF2B5EF4-FFF2-40B4-BE49-F238E27FC236}">
                <a16:creationId xmlns:a16="http://schemas.microsoft.com/office/drawing/2014/main" id="{B017AD91-3AA0-1AB9-DD6B-9FC6B3AB628C}"/>
              </a:ext>
            </a:extLst>
          </p:cNvPr>
          <p:cNvSpPr txBox="1">
            <a:spLocks/>
          </p:cNvSpPr>
          <p:nvPr/>
        </p:nvSpPr>
        <p:spPr>
          <a:xfrm>
            <a:off x="973455" y="4027100"/>
            <a:ext cx="10923577" cy="2329250"/>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lnSpc>
                <a:spcPct val="100000"/>
              </a:lnSpc>
              <a:spcAft>
                <a:spcPts val="600"/>
              </a:spcAft>
              <a:buFont typeface="Arial" panose="020B0604020202020204" pitchFamily="34" charset="0"/>
              <a:buChar char="•"/>
            </a:pPr>
            <a:r>
              <a:rPr lang="es-MX" sz="2000" dirty="0">
                <a:latin typeface="+mn-lt"/>
                <a:ea typeface="+mn-ea"/>
                <a:cs typeface="+mn-cs"/>
              </a:rPr>
              <a:t>Vencimientos acumulados de la deuda externa (2019-2024): </a:t>
            </a:r>
            <a:r>
              <a:rPr lang="es-MX" sz="2000" b="1" dirty="0">
                <a:latin typeface="+mn-lt"/>
                <a:ea typeface="+mn-ea"/>
                <a:cs typeface="+mn-cs"/>
              </a:rPr>
              <a:t>76,204 millones de dólares.</a:t>
            </a:r>
          </a:p>
          <a:p>
            <a:pPr marL="324000" indent="-324000">
              <a:lnSpc>
                <a:spcPct val="100000"/>
              </a:lnSpc>
              <a:spcAft>
                <a:spcPts val="600"/>
              </a:spcAft>
              <a:buFont typeface="Arial" panose="020B0604020202020204" pitchFamily="34" charset="0"/>
              <a:buChar char="•"/>
            </a:pPr>
            <a:r>
              <a:rPr lang="es-MX" sz="2000" dirty="0">
                <a:latin typeface="+mn-lt"/>
                <a:ea typeface="+mn-ea"/>
                <a:cs typeface="+mn-cs"/>
              </a:rPr>
              <a:t>Pago acumulado de intereses y vencimientos de la deuda externa : </a:t>
            </a:r>
            <a:r>
              <a:rPr lang="es-MX" sz="2000" b="1" dirty="0">
                <a:latin typeface="+mn-lt"/>
                <a:ea typeface="+mn-ea"/>
                <a:cs typeface="+mn-cs"/>
              </a:rPr>
              <a:t>34,239 millones de dólares</a:t>
            </a:r>
            <a:r>
              <a:rPr lang="es-MX" sz="2000" dirty="0">
                <a:latin typeface="+mn-lt"/>
                <a:ea typeface="+mn-ea"/>
                <a:cs typeface="+mn-cs"/>
              </a:rPr>
              <a:t>.</a:t>
            </a:r>
          </a:p>
          <a:p>
            <a:pPr marL="702000" indent="-342900">
              <a:lnSpc>
                <a:spcPct val="100000"/>
              </a:lnSpc>
              <a:spcAft>
                <a:spcPts val="600"/>
              </a:spcAft>
              <a:buFont typeface="Courier New" panose="02070309020205020404" pitchFamily="49" charset="0"/>
              <a:buChar char="o"/>
            </a:pPr>
            <a:r>
              <a:rPr lang="es-MX" sz="2000" dirty="0">
                <a:latin typeface="+mn-lt"/>
                <a:ea typeface="+mn-ea"/>
                <a:cs typeface="+mn-cs"/>
              </a:rPr>
              <a:t>La diferencia fue refinanciada tomando nuevos prestamos en dólares a muy corto plazo </a:t>
            </a:r>
            <a:br>
              <a:rPr lang="es-MX" sz="2000" dirty="0">
                <a:latin typeface="+mn-lt"/>
                <a:ea typeface="+mn-ea"/>
                <a:cs typeface="+mn-cs"/>
              </a:rPr>
            </a:br>
            <a:r>
              <a:rPr lang="es-MX" sz="2000" dirty="0">
                <a:latin typeface="+mn-lt"/>
                <a:ea typeface="+mn-ea"/>
                <a:cs typeface="+mn-cs"/>
              </a:rPr>
              <a:t>(a un año y, ocasionalmente, a dos o tres años).</a:t>
            </a:r>
          </a:p>
          <a:p>
            <a:pPr marL="324000" indent="-324000">
              <a:lnSpc>
                <a:spcPct val="100000"/>
              </a:lnSpc>
              <a:spcAft>
                <a:spcPts val="600"/>
              </a:spcAft>
              <a:buFont typeface="Arial" panose="020B0604020202020204" pitchFamily="34" charset="0"/>
              <a:buChar char="•"/>
            </a:pPr>
            <a:r>
              <a:rPr lang="es-MX" sz="2000" dirty="0">
                <a:latin typeface="+mn-lt"/>
                <a:ea typeface="+mn-ea"/>
                <a:cs typeface="+mn-cs"/>
              </a:rPr>
              <a:t>Reducción neta de la deuda de Pemex entre 2018 y 2024: </a:t>
            </a:r>
            <a:r>
              <a:rPr lang="es-MX" sz="2000" b="1" dirty="0">
                <a:latin typeface="+mn-lt"/>
                <a:ea typeface="+mn-ea"/>
                <a:cs typeface="+mn-cs"/>
              </a:rPr>
              <a:t>7,912 millones de dólares.</a:t>
            </a:r>
            <a:endParaRPr lang="es-MX" sz="2000" dirty="0">
              <a:latin typeface="+mn-lt"/>
              <a:ea typeface="+mn-ea"/>
              <a:cs typeface="+mn-cs"/>
            </a:endParaRPr>
          </a:p>
          <a:p>
            <a:pPr marL="324000" indent="-324000">
              <a:lnSpc>
                <a:spcPct val="100000"/>
              </a:lnSpc>
              <a:spcAft>
                <a:spcPts val="600"/>
              </a:spcAft>
              <a:buFont typeface="Arial" panose="020B0604020202020204" pitchFamily="34" charset="0"/>
              <a:buChar char="•"/>
            </a:pPr>
            <a:r>
              <a:rPr lang="es-MX" sz="2000" dirty="0">
                <a:latin typeface="+mn-lt"/>
                <a:ea typeface="+mn-ea"/>
                <a:cs typeface="+mn-cs"/>
              </a:rPr>
              <a:t>Incremento neto de la deuda del Gob. Federal entre 2018 y 2024: </a:t>
            </a:r>
            <a:r>
              <a:rPr lang="es-MX" sz="2000" b="1" dirty="0">
                <a:latin typeface="+mn-lt"/>
                <a:ea typeface="+mn-ea"/>
                <a:cs typeface="+mn-cs"/>
              </a:rPr>
              <a:t>32,291 millones de dólares.</a:t>
            </a:r>
          </a:p>
          <a:p>
            <a:pPr marL="324000" indent="-324000">
              <a:lnSpc>
                <a:spcPct val="100000"/>
              </a:lnSpc>
              <a:spcAft>
                <a:spcPts val="600"/>
              </a:spcAft>
              <a:buFont typeface="Arial" panose="020B0604020202020204" pitchFamily="34" charset="0"/>
              <a:buChar char="•"/>
            </a:pPr>
            <a:endParaRPr lang="es-MX" sz="2000" dirty="0">
              <a:latin typeface="+mn-lt"/>
              <a:ea typeface="+mn-ea"/>
              <a:cs typeface="+mn-cs"/>
            </a:endParaRPr>
          </a:p>
        </p:txBody>
      </p:sp>
      <p:sp>
        <p:nvSpPr>
          <p:cNvPr id="2" name="Marcador de número de diapositiva 1">
            <a:extLst>
              <a:ext uri="{FF2B5EF4-FFF2-40B4-BE49-F238E27FC236}">
                <a16:creationId xmlns:a16="http://schemas.microsoft.com/office/drawing/2014/main" id="{0A08F0CB-6BB5-AAE0-28CF-712C51894A72}"/>
              </a:ext>
            </a:extLst>
          </p:cNvPr>
          <p:cNvSpPr>
            <a:spLocks noGrp="1"/>
          </p:cNvSpPr>
          <p:nvPr>
            <p:ph type="sldNum" sz="quarter" idx="12"/>
          </p:nvPr>
        </p:nvSpPr>
        <p:spPr>
          <a:xfrm>
            <a:off x="9692640" y="6356350"/>
            <a:ext cx="2124456"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44</a:t>
            </a:fld>
            <a:endParaRPr lang="en-US">
              <a:solidFill>
                <a:schemeClr val="tx1">
                  <a:lumMod val="50000"/>
                  <a:lumOff val="50000"/>
                </a:schemeClr>
              </a:solidFill>
            </a:endParaRPr>
          </a:p>
        </p:txBody>
      </p:sp>
      <p:pic>
        <p:nvPicPr>
          <p:cNvPr id="3" name="Imagen 2">
            <a:extLst>
              <a:ext uri="{FF2B5EF4-FFF2-40B4-BE49-F238E27FC236}">
                <a16:creationId xmlns:a16="http://schemas.microsoft.com/office/drawing/2014/main" id="{4C836A63-B5E9-21BB-EB6A-E32FA2702BD2}"/>
              </a:ext>
            </a:extLst>
          </p:cNvPr>
          <p:cNvPicPr>
            <a:picLocks noChangeAspect="1"/>
          </p:cNvPicPr>
          <p:nvPr/>
        </p:nvPicPr>
        <p:blipFill>
          <a:blip r:embed="rId2"/>
          <a:stretch>
            <a:fillRect/>
          </a:stretch>
        </p:blipFill>
        <p:spPr>
          <a:xfrm>
            <a:off x="1322210" y="589314"/>
            <a:ext cx="2012321" cy="513142"/>
          </a:xfrm>
          <a:prstGeom prst="rect">
            <a:avLst/>
          </a:prstGeom>
        </p:spPr>
      </p:pic>
      <p:pic>
        <p:nvPicPr>
          <p:cNvPr id="13" name="Imagen 12">
            <a:extLst>
              <a:ext uri="{FF2B5EF4-FFF2-40B4-BE49-F238E27FC236}">
                <a16:creationId xmlns:a16="http://schemas.microsoft.com/office/drawing/2014/main" id="{9B84E76A-196C-0593-D875-C89EF4809A8B}"/>
              </a:ext>
            </a:extLst>
          </p:cNvPr>
          <p:cNvPicPr>
            <a:picLocks noChangeAspect="1"/>
          </p:cNvPicPr>
          <p:nvPr/>
        </p:nvPicPr>
        <p:blipFill>
          <a:blip r:embed="rId3"/>
          <a:stretch>
            <a:fillRect/>
          </a:stretch>
        </p:blipFill>
        <p:spPr>
          <a:xfrm>
            <a:off x="1122218" y="1340008"/>
            <a:ext cx="10083658" cy="2206943"/>
          </a:xfrm>
          <a:prstGeom prst="rect">
            <a:avLst/>
          </a:prstGeom>
        </p:spPr>
      </p:pic>
    </p:spTree>
    <p:extLst>
      <p:ext uri="{BB962C8B-B14F-4D97-AF65-F5344CB8AC3E}">
        <p14:creationId xmlns:p14="http://schemas.microsoft.com/office/powerpoint/2010/main" val="2815401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DCA18A-2E62-BE40-AE36-DDE68A2683B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334A55-1A6D-97C7-038D-1354264E6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1F3C9AB3-B0D2-DB77-BFD2-CACACB8F0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7387E29-61E5-C95F-7F56-332DEB502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EC4F9A48-67B6-5DFA-C6A1-D475DDCD7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3DF56B0-48B1-D900-FB4B-64A2D4662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ítulo 1">
            <a:extLst>
              <a:ext uri="{FF2B5EF4-FFF2-40B4-BE49-F238E27FC236}">
                <a16:creationId xmlns:a16="http://schemas.microsoft.com/office/drawing/2014/main" id="{27D875B2-69C7-A9F9-ED8C-A729D0091649}"/>
              </a:ext>
            </a:extLst>
          </p:cNvPr>
          <p:cNvSpPr txBox="1">
            <a:spLocks/>
          </p:cNvSpPr>
          <p:nvPr/>
        </p:nvSpPr>
        <p:spPr>
          <a:xfrm>
            <a:off x="160993" y="2452624"/>
            <a:ext cx="3998052" cy="3727102"/>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lnSpc>
                <a:spcPct val="100000"/>
              </a:lnSpc>
              <a:spcAft>
                <a:spcPts val="600"/>
              </a:spcAft>
              <a:buFont typeface="Arial" panose="020B0604020202020204" pitchFamily="34" charset="0"/>
              <a:buChar char="•"/>
            </a:pPr>
            <a:r>
              <a:rPr lang="es-MX" sz="1800" dirty="0">
                <a:latin typeface="+mn-lt"/>
                <a:ea typeface="+mn-ea"/>
                <a:cs typeface="+mn-cs"/>
              </a:rPr>
              <a:t>La deuda financiera en moneda nacional creció de </a:t>
            </a:r>
            <a:r>
              <a:rPr lang="es-MX" sz="1800" b="1" dirty="0">
                <a:latin typeface="+mn-lt"/>
                <a:ea typeface="+mn-ea"/>
                <a:cs typeface="+mn-cs"/>
              </a:rPr>
              <a:t>272 mil millones de pesos </a:t>
            </a:r>
            <a:r>
              <a:rPr lang="es-MX" sz="1800" dirty="0">
                <a:latin typeface="+mn-lt"/>
                <a:ea typeface="+mn-ea"/>
                <a:cs typeface="+mn-cs"/>
              </a:rPr>
              <a:t>en 2018 a casi </a:t>
            </a:r>
            <a:r>
              <a:rPr lang="es-MX" sz="1800" b="1" dirty="0">
                <a:latin typeface="+mn-lt"/>
                <a:ea typeface="+mn-ea"/>
                <a:cs typeface="+mn-cs"/>
              </a:rPr>
              <a:t>350 mil millones de pesos </a:t>
            </a:r>
            <a:r>
              <a:rPr lang="es-MX" sz="1800" dirty="0">
                <a:latin typeface="+mn-lt"/>
                <a:ea typeface="+mn-ea"/>
                <a:cs typeface="+mn-cs"/>
              </a:rPr>
              <a:t>en 2023. </a:t>
            </a:r>
          </a:p>
          <a:p>
            <a:pPr marL="324000" indent="-324000">
              <a:lnSpc>
                <a:spcPct val="100000"/>
              </a:lnSpc>
              <a:spcAft>
                <a:spcPts val="600"/>
              </a:spcAft>
              <a:buFont typeface="Arial" panose="020B0604020202020204" pitchFamily="34" charset="0"/>
              <a:buChar char="•"/>
            </a:pPr>
            <a:r>
              <a:rPr lang="es-MX" sz="1800" dirty="0">
                <a:latin typeface="+mn-lt"/>
                <a:ea typeface="+mn-ea"/>
                <a:cs typeface="+mn-cs"/>
              </a:rPr>
              <a:t>En 2024 se redujo a </a:t>
            </a:r>
            <a:r>
              <a:rPr lang="es-MX" sz="1800" b="1" dirty="0">
                <a:latin typeface="+mn-lt"/>
                <a:ea typeface="+mn-ea"/>
                <a:cs typeface="+mn-cs"/>
              </a:rPr>
              <a:t>275,500 millones de pesos</a:t>
            </a:r>
            <a:r>
              <a:rPr lang="es-MX" sz="1800" dirty="0">
                <a:latin typeface="+mn-lt"/>
                <a:ea typeface="+mn-ea"/>
                <a:cs typeface="+mn-cs"/>
              </a:rPr>
              <a:t>, un monto muy similar al de 2018.</a:t>
            </a:r>
          </a:p>
          <a:p>
            <a:pPr marL="324000" indent="-324000">
              <a:lnSpc>
                <a:spcPct val="100000"/>
              </a:lnSpc>
              <a:spcBef>
                <a:spcPts val="1200"/>
              </a:spcBef>
              <a:spcAft>
                <a:spcPts val="600"/>
              </a:spcAft>
              <a:buFont typeface="Arial" panose="020B0604020202020204" pitchFamily="34" charset="0"/>
              <a:buChar char="•"/>
            </a:pPr>
            <a:r>
              <a:rPr lang="es-MX" sz="1800" dirty="0">
                <a:latin typeface="+mn-lt"/>
                <a:ea typeface="+mn-ea"/>
                <a:cs typeface="+mn-cs"/>
              </a:rPr>
              <a:t>Los adeudos a proveedores han crecido de manera sostenida, pasando de </a:t>
            </a:r>
            <a:r>
              <a:rPr lang="es-MX" sz="1800" b="1" dirty="0">
                <a:latin typeface="+mn-lt"/>
                <a:ea typeface="+mn-ea"/>
                <a:cs typeface="+mn-cs"/>
              </a:rPr>
              <a:t>150,000 millones </a:t>
            </a:r>
            <a:r>
              <a:rPr lang="es-MX" sz="1800" dirty="0">
                <a:latin typeface="+mn-lt"/>
                <a:ea typeface="+mn-ea"/>
                <a:cs typeface="+mn-cs"/>
              </a:rPr>
              <a:t>en 2018 a </a:t>
            </a:r>
            <a:r>
              <a:rPr lang="es-MX" sz="1800" b="1" dirty="0">
                <a:latin typeface="+mn-lt"/>
                <a:ea typeface="+mn-ea"/>
                <a:cs typeface="+mn-cs"/>
              </a:rPr>
              <a:t>368 mil millones </a:t>
            </a:r>
            <a:r>
              <a:rPr lang="es-MX" sz="1800" dirty="0">
                <a:latin typeface="+mn-lt"/>
                <a:ea typeface="+mn-ea"/>
                <a:cs typeface="+mn-cs"/>
              </a:rPr>
              <a:t>en 2023 y se dispararon a </a:t>
            </a:r>
            <a:r>
              <a:rPr lang="es-MX" sz="1800" b="1" dirty="0">
                <a:latin typeface="+mn-lt"/>
                <a:ea typeface="+mn-ea"/>
                <a:cs typeface="+mn-cs"/>
              </a:rPr>
              <a:t>506 mil millones de pesos </a:t>
            </a:r>
            <a:r>
              <a:rPr lang="es-MX" sz="1800" dirty="0">
                <a:latin typeface="+mn-lt"/>
                <a:ea typeface="+mn-ea"/>
                <a:cs typeface="+mn-cs"/>
              </a:rPr>
              <a:t>en 2024. </a:t>
            </a:r>
          </a:p>
        </p:txBody>
      </p:sp>
      <p:sp>
        <p:nvSpPr>
          <p:cNvPr id="2" name="Marcador de número de diapositiva 1">
            <a:extLst>
              <a:ext uri="{FF2B5EF4-FFF2-40B4-BE49-F238E27FC236}">
                <a16:creationId xmlns:a16="http://schemas.microsoft.com/office/drawing/2014/main" id="{F23BD77D-9AF9-7715-4A10-52F3031D12A2}"/>
              </a:ext>
            </a:extLst>
          </p:cNvPr>
          <p:cNvSpPr>
            <a:spLocks noGrp="1"/>
          </p:cNvSpPr>
          <p:nvPr>
            <p:ph type="sldNum" sz="quarter" idx="12"/>
          </p:nvPr>
        </p:nvSpPr>
        <p:spPr>
          <a:xfrm>
            <a:off x="9692640" y="6356350"/>
            <a:ext cx="2124456"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45</a:t>
            </a:fld>
            <a:endParaRPr lang="en-US">
              <a:solidFill>
                <a:schemeClr val="tx1">
                  <a:lumMod val="50000"/>
                  <a:lumOff val="50000"/>
                </a:schemeClr>
              </a:solidFill>
            </a:endParaRPr>
          </a:p>
        </p:txBody>
      </p:sp>
      <p:pic>
        <p:nvPicPr>
          <p:cNvPr id="3" name="Imagen 2">
            <a:extLst>
              <a:ext uri="{FF2B5EF4-FFF2-40B4-BE49-F238E27FC236}">
                <a16:creationId xmlns:a16="http://schemas.microsoft.com/office/drawing/2014/main" id="{94254E51-87EC-2EF5-A35B-5C82FD9643B6}"/>
              </a:ext>
            </a:extLst>
          </p:cNvPr>
          <p:cNvPicPr>
            <a:picLocks noChangeAspect="1"/>
          </p:cNvPicPr>
          <p:nvPr/>
        </p:nvPicPr>
        <p:blipFill>
          <a:blip r:embed="rId2"/>
          <a:stretch>
            <a:fillRect/>
          </a:stretch>
        </p:blipFill>
        <p:spPr>
          <a:xfrm>
            <a:off x="1322210" y="589314"/>
            <a:ext cx="2012321" cy="513142"/>
          </a:xfrm>
          <a:prstGeom prst="rect">
            <a:avLst/>
          </a:prstGeom>
        </p:spPr>
      </p:pic>
      <p:pic>
        <p:nvPicPr>
          <p:cNvPr id="5" name="Imagen 4">
            <a:extLst>
              <a:ext uri="{FF2B5EF4-FFF2-40B4-BE49-F238E27FC236}">
                <a16:creationId xmlns:a16="http://schemas.microsoft.com/office/drawing/2014/main" id="{921CA908-C0D6-5158-D3D3-1766AB6DF618}"/>
              </a:ext>
            </a:extLst>
          </p:cNvPr>
          <p:cNvPicPr>
            <a:picLocks noChangeAspect="1"/>
          </p:cNvPicPr>
          <p:nvPr/>
        </p:nvPicPr>
        <p:blipFill>
          <a:blip r:embed="rId3"/>
          <a:stretch>
            <a:fillRect/>
          </a:stretch>
        </p:blipFill>
        <p:spPr>
          <a:xfrm>
            <a:off x="4796258" y="1465007"/>
            <a:ext cx="7020838" cy="4596376"/>
          </a:xfrm>
          <a:prstGeom prst="rect">
            <a:avLst/>
          </a:prstGeom>
        </p:spPr>
      </p:pic>
    </p:spTree>
    <p:extLst>
      <p:ext uri="{BB962C8B-B14F-4D97-AF65-F5344CB8AC3E}">
        <p14:creationId xmlns:p14="http://schemas.microsoft.com/office/powerpoint/2010/main" val="4100640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68F39E-183A-829C-012A-92089FD251A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8103C5F-982A-49AE-AF2B-0DF220CB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EF7C57F8-D4B7-62E1-70F9-7F2B7165F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5062EF24-7816-A5EB-74AE-B53FE38E1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32E86F1-CD5C-BA99-3D2D-01AFD8AE14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B0A56266-8BAD-EC9D-208E-DAA5C3745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ítulo 1">
            <a:extLst>
              <a:ext uri="{FF2B5EF4-FFF2-40B4-BE49-F238E27FC236}">
                <a16:creationId xmlns:a16="http://schemas.microsoft.com/office/drawing/2014/main" id="{4D5FA3FA-FC4D-9316-85F0-2FDA6D23D23E}"/>
              </a:ext>
            </a:extLst>
          </p:cNvPr>
          <p:cNvSpPr txBox="1">
            <a:spLocks/>
          </p:cNvSpPr>
          <p:nvPr/>
        </p:nvSpPr>
        <p:spPr>
          <a:xfrm>
            <a:off x="1120876" y="3896363"/>
            <a:ext cx="10373033" cy="2384909"/>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lnSpc>
                <a:spcPct val="100000"/>
              </a:lnSpc>
              <a:spcAft>
                <a:spcPts val="600"/>
              </a:spcAft>
              <a:buFont typeface="Arial" panose="020B0604020202020204" pitchFamily="34" charset="0"/>
              <a:buChar char="•"/>
            </a:pPr>
            <a:r>
              <a:rPr lang="es-MX" sz="2000" dirty="0">
                <a:latin typeface="+mn-lt"/>
                <a:ea typeface="+mn-ea"/>
                <a:cs typeface="+mn-cs"/>
              </a:rPr>
              <a:t>Entre 2019 y 2023 Pemex con la deuda interna siguió la estrategia de no solo refinanciar los vencimientos, sino tomar nueva deuda, a plazos de uno año y, ocasionalmente, a dos o tres años</a:t>
            </a:r>
            <a:r>
              <a:rPr lang="es-MX" sz="2000" b="1" dirty="0">
                <a:latin typeface="+mn-lt"/>
                <a:ea typeface="+mn-ea"/>
                <a:cs typeface="+mn-cs"/>
              </a:rPr>
              <a:t>.</a:t>
            </a:r>
          </a:p>
          <a:p>
            <a:pPr marL="702000" indent="-342900">
              <a:lnSpc>
                <a:spcPct val="100000"/>
              </a:lnSpc>
              <a:spcAft>
                <a:spcPts val="600"/>
              </a:spcAft>
              <a:buFont typeface="Courier New" panose="02070309020205020404" pitchFamily="49" charset="0"/>
              <a:buChar char="o"/>
            </a:pPr>
            <a:r>
              <a:rPr lang="es-MX" sz="2000" dirty="0">
                <a:latin typeface="+mn-lt"/>
                <a:ea typeface="+mn-ea"/>
                <a:cs typeface="+mn-cs"/>
              </a:rPr>
              <a:t>Vencimientos acumulados de la deuda interna en el periodo 2019-2023: </a:t>
            </a:r>
            <a:r>
              <a:rPr lang="es-MX" sz="2000" b="1" dirty="0">
                <a:latin typeface="+mn-lt"/>
                <a:ea typeface="+mn-ea"/>
                <a:cs typeface="+mn-cs"/>
              </a:rPr>
              <a:t>562,363 millones de pesos.</a:t>
            </a:r>
          </a:p>
          <a:p>
            <a:pPr marL="702000" indent="-342900">
              <a:lnSpc>
                <a:spcPct val="100000"/>
              </a:lnSpc>
              <a:spcAft>
                <a:spcPts val="600"/>
              </a:spcAft>
              <a:buFont typeface="Courier New" panose="02070309020205020404" pitchFamily="49" charset="0"/>
              <a:buChar char="o"/>
            </a:pPr>
            <a:r>
              <a:rPr lang="es-MX" sz="2000" dirty="0">
                <a:latin typeface="+mn-lt"/>
                <a:ea typeface="+mn-ea"/>
                <a:cs typeface="+mn-cs"/>
              </a:rPr>
              <a:t>Incremento de la deuda interna de 2018 a 2023:  </a:t>
            </a:r>
            <a:r>
              <a:rPr lang="es-MX" sz="2000" b="1" dirty="0">
                <a:latin typeface="+mn-lt"/>
                <a:ea typeface="+mn-ea"/>
                <a:cs typeface="+mn-cs"/>
              </a:rPr>
              <a:t>77,001 millones de pesos.</a:t>
            </a:r>
          </a:p>
          <a:p>
            <a:pPr marL="342000" indent="-342000">
              <a:lnSpc>
                <a:spcPct val="100000"/>
              </a:lnSpc>
              <a:spcBef>
                <a:spcPts val="1200"/>
              </a:spcBef>
              <a:spcAft>
                <a:spcPts val="600"/>
              </a:spcAft>
              <a:buFont typeface="Arial" panose="020B0604020202020204" pitchFamily="34" charset="0"/>
              <a:buChar char="•"/>
            </a:pPr>
            <a:r>
              <a:rPr lang="es-MX" sz="2000" dirty="0">
                <a:latin typeface="+mn-lt"/>
                <a:ea typeface="+mn-ea"/>
                <a:cs typeface="+mn-cs"/>
              </a:rPr>
              <a:t>En 2024 se tomó la decisión de liquidar una parte importante de los vencimientos.</a:t>
            </a:r>
          </a:p>
          <a:p>
            <a:pPr marL="702900" indent="-342900">
              <a:lnSpc>
                <a:spcPct val="100000"/>
              </a:lnSpc>
              <a:spcAft>
                <a:spcPts val="600"/>
              </a:spcAft>
              <a:buFont typeface="Courier New" panose="02070309020205020404" pitchFamily="49" charset="0"/>
              <a:buChar char="o"/>
            </a:pPr>
            <a:r>
              <a:rPr lang="es-MX" sz="2000" dirty="0">
                <a:latin typeface="+mn-lt"/>
                <a:ea typeface="+mn-ea"/>
                <a:cs typeface="+mn-cs"/>
              </a:rPr>
              <a:t>Vencimientos de la deuda interna en 2024: </a:t>
            </a:r>
            <a:r>
              <a:rPr lang="es-MX" sz="2000" b="1" dirty="0">
                <a:latin typeface="+mn-lt"/>
                <a:ea typeface="+mn-ea"/>
                <a:cs typeface="+mn-cs"/>
              </a:rPr>
              <a:t>234,000 millones de pesos</a:t>
            </a:r>
            <a:r>
              <a:rPr lang="es-MX" sz="2000" dirty="0">
                <a:latin typeface="+mn-lt"/>
                <a:ea typeface="+mn-ea"/>
                <a:cs typeface="+mn-cs"/>
              </a:rPr>
              <a:t>.</a:t>
            </a:r>
          </a:p>
          <a:p>
            <a:pPr marL="702900" indent="-342900">
              <a:lnSpc>
                <a:spcPct val="100000"/>
              </a:lnSpc>
              <a:spcAft>
                <a:spcPts val="600"/>
              </a:spcAft>
              <a:buFont typeface="Courier New" panose="02070309020205020404" pitchFamily="49" charset="0"/>
              <a:buChar char="o"/>
            </a:pPr>
            <a:r>
              <a:rPr lang="es-MX" sz="2000" dirty="0">
                <a:latin typeface="+mn-lt"/>
                <a:ea typeface="+mn-ea"/>
                <a:cs typeface="+mn-cs"/>
              </a:rPr>
              <a:t>Reducción de la deuda interna en 2024: </a:t>
            </a:r>
            <a:r>
              <a:rPr lang="es-MX" sz="2000" b="1" dirty="0">
                <a:latin typeface="+mn-lt"/>
                <a:ea typeface="+mn-ea"/>
                <a:cs typeface="+mn-cs"/>
              </a:rPr>
              <a:t>73,925 millones de pesos.</a:t>
            </a:r>
            <a:endParaRPr lang="es-MX" sz="2000" dirty="0">
              <a:latin typeface="+mn-lt"/>
              <a:ea typeface="+mn-ea"/>
              <a:cs typeface="+mn-cs"/>
            </a:endParaRPr>
          </a:p>
          <a:p>
            <a:pPr marL="324000" indent="-324000">
              <a:lnSpc>
                <a:spcPct val="100000"/>
              </a:lnSpc>
              <a:spcAft>
                <a:spcPts val="600"/>
              </a:spcAft>
              <a:buFont typeface="Arial" panose="020B0604020202020204" pitchFamily="34" charset="0"/>
              <a:buChar char="•"/>
            </a:pPr>
            <a:endParaRPr lang="es-MX" sz="2000" dirty="0">
              <a:latin typeface="+mn-lt"/>
              <a:ea typeface="+mn-ea"/>
              <a:cs typeface="+mn-cs"/>
            </a:endParaRPr>
          </a:p>
        </p:txBody>
      </p:sp>
      <p:sp>
        <p:nvSpPr>
          <p:cNvPr id="2" name="Marcador de número de diapositiva 1">
            <a:extLst>
              <a:ext uri="{FF2B5EF4-FFF2-40B4-BE49-F238E27FC236}">
                <a16:creationId xmlns:a16="http://schemas.microsoft.com/office/drawing/2014/main" id="{2597296A-1B53-B812-BC06-0D31503BFAF8}"/>
              </a:ext>
            </a:extLst>
          </p:cNvPr>
          <p:cNvSpPr>
            <a:spLocks noGrp="1"/>
          </p:cNvSpPr>
          <p:nvPr>
            <p:ph type="sldNum" sz="quarter" idx="12"/>
          </p:nvPr>
        </p:nvSpPr>
        <p:spPr>
          <a:xfrm>
            <a:off x="9692640" y="6356350"/>
            <a:ext cx="2124456"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46</a:t>
            </a:fld>
            <a:endParaRPr lang="en-US" dirty="0">
              <a:solidFill>
                <a:schemeClr val="tx1">
                  <a:lumMod val="50000"/>
                  <a:lumOff val="50000"/>
                </a:schemeClr>
              </a:solidFill>
            </a:endParaRPr>
          </a:p>
        </p:txBody>
      </p:sp>
      <p:pic>
        <p:nvPicPr>
          <p:cNvPr id="3" name="Imagen 2">
            <a:extLst>
              <a:ext uri="{FF2B5EF4-FFF2-40B4-BE49-F238E27FC236}">
                <a16:creationId xmlns:a16="http://schemas.microsoft.com/office/drawing/2014/main" id="{AEE00C0D-BD9E-5267-A22D-6456E14B5198}"/>
              </a:ext>
            </a:extLst>
          </p:cNvPr>
          <p:cNvPicPr>
            <a:picLocks noChangeAspect="1"/>
          </p:cNvPicPr>
          <p:nvPr/>
        </p:nvPicPr>
        <p:blipFill>
          <a:blip r:embed="rId2"/>
          <a:stretch>
            <a:fillRect/>
          </a:stretch>
        </p:blipFill>
        <p:spPr>
          <a:xfrm>
            <a:off x="1322210" y="589314"/>
            <a:ext cx="2012321" cy="513142"/>
          </a:xfrm>
          <a:prstGeom prst="rect">
            <a:avLst/>
          </a:prstGeom>
        </p:spPr>
      </p:pic>
      <p:pic>
        <p:nvPicPr>
          <p:cNvPr id="11" name="Imagen 10">
            <a:extLst>
              <a:ext uri="{FF2B5EF4-FFF2-40B4-BE49-F238E27FC236}">
                <a16:creationId xmlns:a16="http://schemas.microsoft.com/office/drawing/2014/main" id="{23B42ECC-7D28-8AD9-5632-FC75B49197D6}"/>
              </a:ext>
            </a:extLst>
          </p:cNvPr>
          <p:cNvPicPr>
            <a:picLocks noChangeAspect="1"/>
          </p:cNvPicPr>
          <p:nvPr/>
        </p:nvPicPr>
        <p:blipFill>
          <a:blip r:embed="rId3"/>
          <a:stretch>
            <a:fillRect/>
          </a:stretch>
        </p:blipFill>
        <p:spPr>
          <a:xfrm>
            <a:off x="1262515" y="1222057"/>
            <a:ext cx="10089754" cy="2206943"/>
          </a:xfrm>
          <a:prstGeom prst="rect">
            <a:avLst/>
          </a:prstGeom>
        </p:spPr>
      </p:pic>
    </p:spTree>
    <p:extLst>
      <p:ext uri="{BB962C8B-B14F-4D97-AF65-F5344CB8AC3E}">
        <p14:creationId xmlns:p14="http://schemas.microsoft.com/office/powerpoint/2010/main" val="475335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E3B33-3D34-7587-D214-2EE43161791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C505582-F6C1-8D47-AE1C-E2AA068ED26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s-MX" kern="1200" noProof="0" dirty="0">
                <a:solidFill>
                  <a:schemeClr val="tx1"/>
                </a:solidFill>
                <a:latin typeface="+mj-lt"/>
                <a:ea typeface="+mj-ea"/>
                <a:cs typeface="+mj-cs"/>
              </a:rPr>
              <a:t>Las pérdida de Pemex TRI </a:t>
            </a:r>
            <a:br>
              <a:rPr lang="es-MX" kern="1200" noProof="0" dirty="0">
                <a:solidFill>
                  <a:schemeClr val="tx1"/>
                </a:solidFill>
                <a:latin typeface="+mj-lt"/>
                <a:ea typeface="+mj-ea"/>
                <a:cs typeface="+mj-cs"/>
              </a:rPr>
            </a:br>
            <a:r>
              <a:rPr lang="es-MX" kern="1200" noProof="0" dirty="0">
                <a:solidFill>
                  <a:schemeClr val="tx1"/>
                </a:solidFill>
                <a:latin typeface="+mj-lt"/>
                <a:ea typeface="+mj-ea"/>
                <a:cs typeface="+mj-cs"/>
              </a:rPr>
              <a:t>y su impacto sobre el presupuesto federal</a:t>
            </a:r>
          </a:p>
        </p:txBody>
      </p:sp>
      <p:sp>
        <p:nvSpPr>
          <p:cNvPr id="3" name="Marcador de número de diapositiva 2">
            <a:extLst>
              <a:ext uri="{FF2B5EF4-FFF2-40B4-BE49-F238E27FC236}">
                <a16:creationId xmlns:a16="http://schemas.microsoft.com/office/drawing/2014/main" id="{79DE9D81-17B5-9F51-B22F-1063FCB713E6}"/>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47</a:t>
            </a:fld>
            <a:endParaRPr lang="en-US">
              <a:solidFill>
                <a:schemeClr val="tx1">
                  <a:lumMod val="50000"/>
                  <a:lumOff val="50000"/>
                </a:schemeClr>
              </a:solidFill>
            </a:endParaRPr>
          </a:p>
        </p:txBody>
      </p:sp>
      <p:pic>
        <p:nvPicPr>
          <p:cNvPr id="4" name="Imagen 3">
            <a:extLst>
              <a:ext uri="{FF2B5EF4-FFF2-40B4-BE49-F238E27FC236}">
                <a16:creationId xmlns:a16="http://schemas.microsoft.com/office/drawing/2014/main" id="{B840BFF4-15DF-3EFF-BAC1-38858C3E695B}"/>
              </a:ext>
            </a:extLst>
          </p:cNvPr>
          <p:cNvPicPr>
            <a:picLocks noChangeAspect="1"/>
          </p:cNvPicPr>
          <p:nvPr/>
        </p:nvPicPr>
        <p:blipFill>
          <a:blip r:embed="rId2"/>
          <a:stretch>
            <a:fillRect/>
          </a:stretch>
        </p:blipFill>
        <p:spPr>
          <a:xfrm>
            <a:off x="4545795" y="535598"/>
            <a:ext cx="2756368" cy="702874"/>
          </a:xfrm>
          <a:prstGeom prst="rect">
            <a:avLst/>
          </a:prstGeom>
        </p:spPr>
      </p:pic>
    </p:spTree>
    <p:extLst>
      <p:ext uri="{BB962C8B-B14F-4D97-AF65-F5344CB8AC3E}">
        <p14:creationId xmlns:p14="http://schemas.microsoft.com/office/powerpoint/2010/main" val="1690055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546FBB-5158-E83E-CD76-D8E04B99761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256E43-07D1-7F97-4545-846937217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5AF677D7-280F-1A17-A049-4EFF8D51C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A9F1B63-0196-3CE2-F449-150E22EBB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60D0D81-FC10-4695-4BD0-A9F87AB60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26813773-B104-18CC-B84B-30863DB6A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80DD0395-4A61-8561-DB4F-86307836EA6A}"/>
              </a:ext>
            </a:extLst>
          </p:cNvPr>
          <p:cNvSpPr txBox="1">
            <a:spLocks/>
          </p:cNvSpPr>
          <p:nvPr/>
        </p:nvSpPr>
        <p:spPr>
          <a:xfrm>
            <a:off x="378039" y="1279617"/>
            <a:ext cx="3653315" cy="5076733"/>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Bef>
                <a:spcPts val="600"/>
              </a:spcBef>
              <a:spcAft>
                <a:spcPct val="0"/>
              </a:spcAft>
              <a:buClr>
                <a:schemeClr val="accent6">
                  <a:lumMod val="75000"/>
                </a:schemeClr>
              </a:buClr>
              <a:buFont typeface="Arial" panose="020B0604020202020204" pitchFamily="34" charset="0"/>
              <a:buChar char="•"/>
              <a:defRPr/>
            </a:pPr>
            <a:r>
              <a:rPr lang="es-ES" sz="1800" noProof="0" dirty="0">
                <a:latin typeface="+mn-lt"/>
                <a:ea typeface="+mn-ea"/>
                <a:cs typeface="+mn-cs"/>
              </a:rPr>
              <a:t>Las pérdidas de Pemex TRI se han convertido en uno de los principales </a:t>
            </a:r>
            <a:r>
              <a:rPr lang="es-ES" sz="1800" dirty="0">
                <a:latin typeface="+mn-lt"/>
                <a:ea typeface="+mn-ea"/>
                <a:cs typeface="+mn-cs"/>
              </a:rPr>
              <a:t>problemas, tanto para Pemex como pare el Gobierno federal.</a:t>
            </a:r>
          </a:p>
          <a:p>
            <a:pPr>
              <a:spcBef>
                <a:spcPts val="600"/>
              </a:spcBef>
              <a:spcAft>
                <a:spcPct val="0"/>
              </a:spcAft>
              <a:buClr>
                <a:schemeClr val="accent6">
                  <a:lumMod val="75000"/>
                </a:schemeClr>
              </a:buClr>
              <a:defRPr/>
            </a:pPr>
            <a:endParaRPr lang="es-ES" sz="1800" dirty="0">
              <a:latin typeface="+mn-lt"/>
              <a:ea typeface="+mn-ea"/>
              <a:cs typeface="+mn-cs"/>
            </a:endParaRPr>
          </a:p>
          <a:p>
            <a:pPr marL="342900" indent="-342900">
              <a:spcBef>
                <a:spcPts val="600"/>
              </a:spcBef>
              <a:spcAft>
                <a:spcPct val="0"/>
              </a:spcAft>
              <a:buClr>
                <a:schemeClr val="accent6">
                  <a:lumMod val="75000"/>
                </a:schemeClr>
              </a:buClr>
              <a:buFont typeface="Arial" panose="020B0604020202020204" pitchFamily="34" charset="0"/>
              <a:buChar char="•"/>
              <a:defRPr/>
            </a:pPr>
            <a:r>
              <a:rPr lang="es-ES" sz="1800" noProof="0" dirty="0">
                <a:latin typeface="+mn-lt"/>
                <a:ea typeface="+mn-ea"/>
                <a:cs typeface="+mn-cs"/>
              </a:rPr>
              <a:t>Las pérdidas netas acumuladas de Pemex TRI en estos seis años, expresadas en pesos de 2024, </a:t>
            </a:r>
            <a:r>
              <a:rPr lang="es-ES" sz="1800" b="1" noProof="0" dirty="0">
                <a:latin typeface="+mn-lt"/>
                <a:ea typeface="+mn-ea"/>
                <a:cs typeface="+mn-cs"/>
              </a:rPr>
              <a:t>1.53 billones</a:t>
            </a:r>
            <a:r>
              <a:rPr lang="es-ES" sz="1800" noProof="0" dirty="0">
                <a:latin typeface="+mn-lt"/>
                <a:ea typeface="+mn-ea"/>
                <a:cs typeface="+mn-cs"/>
              </a:rPr>
              <a:t>, equivalen a:</a:t>
            </a:r>
          </a:p>
          <a:p>
            <a:pPr marL="800100" lvl="1" indent="-342900">
              <a:lnSpc>
                <a:spcPct val="90000"/>
              </a:lnSpc>
              <a:spcBef>
                <a:spcPts val="600"/>
              </a:spcBef>
              <a:spcAft>
                <a:spcPct val="0"/>
              </a:spcAft>
              <a:buClr>
                <a:schemeClr val="accent6">
                  <a:lumMod val="75000"/>
                </a:schemeClr>
              </a:buClr>
              <a:buFont typeface="Courier New" panose="02070309020205020404" pitchFamily="49" charset="0"/>
              <a:buChar char="o"/>
              <a:defRPr/>
            </a:pPr>
            <a:r>
              <a:rPr lang="es-ES" b="1" noProof="0" dirty="0">
                <a:latin typeface="+mn-lt"/>
                <a:ea typeface="+mn-ea"/>
                <a:cs typeface="+mn-cs"/>
              </a:rPr>
              <a:t>60%</a:t>
            </a:r>
            <a:r>
              <a:rPr lang="es-ES" noProof="0" dirty="0">
                <a:latin typeface="+mn-lt"/>
                <a:ea typeface="+mn-ea"/>
                <a:cs typeface="+mn-cs"/>
              </a:rPr>
              <a:t> del presupuesto ejercido en este periodo por la Secretaría de Educación Pública; </a:t>
            </a:r>
          </a:p>
          <a:p>
            <a:pPr marL="800100" lvl="1" indent="-342900">
              <a:lnSpc>
                <a:spcPct val="90000"/>
              </a:lnSpc>
              <a:spcBef>
                <a:spcPts val="600"/>
              </a:spcBef>
              <a:spcAft>
                <a:spcPct val="0"/>
              </a:spcAft>
              <a:buClr>
                <a:schemeClr val="accent6">
                  <a:lumMod val="75000"/>
                </a:schemeClr>
              </a:buClr>
              <a:buFont typeface="Courier New" panose="02070309020205020404" pitchFamily="49" charset="0"/>
              <a:buChar char="o"/>
              <a:defRPr/>
            </a:pPr>
            <a:r>
              <a:rPr lang="es-ES" b="1" noProof="0" dirty="0">
                <a:latin typeface="+mn-lt"/>
                <a:ea typeface="+mn-ea"/>
                <a:cs typeface="+mn-cs"/>
              </a:rPr>
              <a:t>166%</a:t>
            </a:r>
            <a:r>
              <a:rPr lang="es-ES" noProof="0" dirty="0">
                <a:latin typeface="+mn-lt"/>
                <a:ea typeface="+mn-ea"/>
                <a:cs typeface="+mn-cs"/>
              </a:rPr>
              <a:t> del presupuesto ejercido por la Secretaría de Salud;</a:t>
            </a:r>
          </a:p>
          <a:p>
            <a:pPr marL="800100" lvl="1" indent="-342900">
              <a:lnSpc>
                <a:spcPct val="90000"/>
              </a:lnSpc>
              <a:spcBef>
                <a:spcPts val="600"/>
              </a:spcBef>
              <a:spcAft>
                <a:spcPct val="0"/>
              </a:spcAft>
              <a:buClr>
                <a:schemeClr val="accent6">
                  <a:lumMod val="75000"/>
                </a:schemeClr>
              </a:buClr>
              <a:buFont typeface="Courier New" panose="02070309020205020404" pitchFamily="49" charset="0"/>
              <a:buChar char="o"/>
              <a:defRPr/>
            </a:pPr>
            <a:r>
              <a:rPr lang="es-ES" b="1" dirty="0"/>
              <a:t>Casi cuatro veces</a:t>
            </a:r>
            <a:r>
              <a:rPr lang="es-ES" dirty="0"/>
              <a:t> el presupuesto ejercido por la Sría. de Seguridad y Protección Ciudadana.</a:t>
            </a:r>
            <a:endParaRPr lang="es-ES" noProof="0" dirty="0">
              <a:latin typeface="+mn-lt"/>
              <a:ea typeface="+mn-ea"/>
              <a:cs typeface="+mn-cs"/>
            </a:endParaRPr>
          </a:p>
        </p:txBody>
      </p:sp>
      <p:sp>
        <p:nvSpPr>
          <p:cNvPr id="2" name="Marcador de número de diapositiva 1">
            <a:extLst>
              <a:ext uri="{FF2B5EF4-FFF2-40B4-BE49-F238E27FC236}">
                <a16:creationId xmlns:a16="http://schemas.microsoft.com/office/drawing/2014/main" id="{F7A94871-EEE9-0462-06C1-57B5EBB8AEF4}"/>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48</a:t>
            </a:fld>
            <a:endParaRPr lang="en-US">
              <a:solidFill>
                <a:schemeClr val="tx1">
                  <a:lumMod val="50000"/>
                  <a:lumOff val="50000"/>
                </a:schemeClr>
              </a:solidFill>
            </a:endParaRPr>
          </a:p>
        </p:txBody>
      </p:sp>
      <p:pic>
        <p:nvPicPr>
          <p:cNvPr id="5" name="Imagen 4">
            <a:extLst>
              <a:ext uri="{FF2B5EF4-FFF2-40B4-BE49-F238E27FC236}">
                <a16:creationId xmlns:a16="http://schemas.microsoft.com/office/drawing/2014/main" id="{579A5FB9-36DF-5F1D-09E4-C84BF707047F}"/>
              </a:ext>
            </a:extLst>
          </p:cNvPr>
          <p:cNvPicPr>
            <a:picLocks noChangeAspect="1"/>
          </p:cNvPicPr>
          <p:nvPr/>
        </p:nvPicPr>
        <p:blipFill>
          <a:blip r:embed="rId2"/>
          <a:stretch>
            <a:fillRect/>
          </a:stretch>
        </p:blipFill>
        <p:spPr>
          <a:xfrm>
            <a:off x="1081372" y="452027"/>
            <a:ext cx="2012321" cy="513142"/>
          </a:xfrm>
          <a:prstGeom prst="rect">
            <a:avLst/>
          </a:prstGeom>
        </p:spPr>
      </p:pic>
      <p:pic>
        <p:nvPicPr>
          <p:cNvPr id="10" name="Imagen 9">
            <a:extLst>
              <a:ext uri="{FF2B5EF4-FFF2-40B4-BE49-F238E27FC236}">
                <a16:creationId xmlns:a16="http://schemas.microsoft.com/office/drawing/2014/main" id="{5DAE797F-5192-3F6F-93BE-9C6F502FD1FF}"/>
              </a:ext>
            </a:extLst>
          </p:cNvPr>
          <p:cNvPicPr>
            <a:picLocks noChangeAspect="1"/>
          </p:cNvPicPr>
          <p:nvPr/>
        </p:nvPicPr>
        <p:blipFill>
          <a:blip r:embed="rId3"/>
          <a:stretch>
            <a:fillRect/>
          </a:stretch>
        </p:blipFill>
        <p:spPr>
          <a:xfrm>
            <a:off x="4658839" y="965169"/>
            <a:ext cx="7329994" cy="4793797"/>
          </a:xfrm>
          <a:prstGeom prst="rect">
            <a:avLst/>
          </a:prstGeom>
        </p:spPr>
      </p:pic>
      <p:sp>
        <p:nvSpPr>
          <p:cNvPr id="14" name="CuadroTexto 13">
            <a:extLst>
              <a:ext uri="{FF2B5EF4-FFF2-40B4-BE49-F238E27FC236}">
                <a16:creationId xmlns:a16="http://schemas.microsoft.com/office/drawing/2014/main" id="{A35133AC-4B3E-F778-4E7A-4D4C50920C33}"/>
              </a:ext>
            </a:extLst>
          </p:cNvPr>
          <p:cNvSpPr txBox="1"/>
          <p:nvPr/>
        </p:nvSpPr>
        <p:spPr>
          <a:xfrm>
            <a:off x="7285703" y="2730753"/>
            <a:ext cx="2202426" cy="387799"/>
          </a:xfrm>
          <a:prstGeom prst="rect">
            <a:avLst/>
          </a:prstGeom>
          <a:noFill/>
          <a:ln w="19050">
            <a:solidFill>
              <a:srgbClr val="C00000"/>
            </a:solidFill>
          </a:ln>
        </p:spPr>
        <p:txBody>
          <a:bodyPr wrap="square" rtlCol="0">
            <a:spAutoFit/>
          </a:bodyPr>
          <a:lstStyle/>
          <a:p>
            <a:endParaRPr lang="es-MX" dirty="0"/>
          </a:p>
        </p:txBody>
      </p:sp>
      <p:sp>
        <p:nvSpPr>
          <p:cNvPr id="16" name="CuadroTexto 15">
            <a:extLst>
              <a:ext uri="{FF2B5EF4-FFF2-40B4-BE49-F238E27FC236}">
                <a16:creationId xmlns:a16="http://schemas.microsoft.com/office/drawing/2014/main" id="{A7495480-BA2A-8025-3005-8D3BEE1DC6BC}"/>
              </a:ext>
            </a:extLst>
          </p:cNvPr>
          <p:cNvSpPr txBox="1"/>
          <p:nvPr/>
        </p:nvSpPr>
        <p:spPr>
          <a:xfrm>
            <a:off x="7285708" y="3437016"/>
            <a:ext cx="2195249" cy="391492"/>
          </a:xfrm>
          <a:prstGeom prst="rect">
            <a:avLst/>
          </a:prstGeom>
          <a:noFill/>
          <a:ln w="19050">
            <a:solidFill>
              <a:srgbClr val="C00000"/>
            </a:solidFill>
          </a:ln>
        </p:spPr>
        <p:txBody>
          <a:bodyPr wrap="square" rtlCol="0">
            <a:spAutoFit/>
          </a:bodyPr>
          <a:lstStyle/>
          <a:p>
            <a:endParaRPr lang="es-MX" dirty="0"/>
          </a:p>
        </p:txBody>
      </p:sp>
      <p:sp>
        <p:nvSpPr>
          <p:cNvPr id="18" name="CuadroTexto 17">
            <a:extLst>
              <a:ext uri="{FF2B5EF4-FFF2-40B4-BE49-F238E27FC236}">
                <a16:creationId xmlns:a16="http://schemas.microsoft.com/office/drawing/2014/main" id="{81D1CA33-B0CA-871B-5428-BB8B100ED130}"/>
              </a:ext>
            </a:extLst>
          </p:cNvPr>
          <p:cNvSpPr txBox="1"/>
          <p:nvPr/>
        </p:nvSpPr>
        <p:spPr>
          <a:xfrm>
            <a:off x="7285704" y="4164281"/>
            <a:ext cx="2195249" cy="391492"/>
          </a:xfrm>
          <a:prstGeom prst="rect">
            <a:avLst/>
          </a:prstGeom>
          <a:noFill/>
          <a:ln w="19050">
            <a:solidFill>
              <a:srgbClr val="C00000"/>
            </a:solidFill>
          </a:ln>
        </p:spPr>
        <p:txBody>
          <a:bodyPr wrap="square" rtlCol="0">
            <a:spAutoFit/>
          </a:bodyPr>
          <a:lstStyle/>
          <a:p>
            <a:endParaRPr lang="es-MX" dirty="0"/>
          </a:p>
        </p:txBody>
      </p:sp>
      <p:sp>
        <p:nvSpPr>
          <p:cNvPr id="19" name="CuadroTexto 18">
            <a:extLst>
              <a:ext uri="{FF2B5EF4-FFF2-40B4-BE49-F238E27FC236}">
                <a16:creationId xmlns:a16="http://schemas.microsoft.com/office/drawing/2014/main" id="{89220175-190F-2AE1-3780-147E4CF6ECD7}"/>
              </a:ext>
            </a:extLst>
          </p:cNvPr>
          <p:cNvSpPr txBox="1"/>
          <p:nvPr/>
        </p:nvSpPr>
        <p:spPr>
          <a:xfrm>
            <a:off x="7285707" y="4891546"/>
            <a:ext cx="2195249" cy="391492"/>
          </a:xfrm>
          <a:prstGeom prst="rect">
            <a:avLst/>
          </a:prstGeom>
          <a:noFill/>
          <a:ln w="19050">
            <a:solidFill>
              <a:srgbClr val="C00000"/>
            </a:solidFill>
          </a:ln>
        </p:spPr>
        <p:txBody>
          <a:bodyPr wrap="square" rtlCol="0">
            <a:spAutoFit/>
          </a:bodyPr>
          <a:lstStyle/>
          <a:p>
            <a:endParaRPr lang="es-MX" dirty="0"/>
          </a:p>
        </p:txBody>
      </p:sp>
      <p:sp>
        <p:nvSpPr>
          <p:cNvPr id="20" name="CuadroTexto 19">
            <a:extLst>
              <a:ext uri="{FF2B5EF4-FFF2-40B4-BE49-F238E27FC236}">
                <a16:creationId xmlns:a16="http://schemas.microsoft.com/office/drawing/2014/main" id="{300662D2-B677-CF63-5D0E-B3228A537750}"/>
              </a:ext>
            </a:extLst>
          </p:cNvPr>
          <p:cNvSpPr txBox="1"/>
          <p:nvPr/>
        </p:nvSpPr>
        <p:spPr>
          <a:xfrm>
            <a:off x="7285704" y="3511571"/>
            <a:ext cx="559768" cy="276999"/>
          </a:xfrm>
          <a:prstGeom prst="rect">
            <a:avLst/>
          </a:prstGeom>
          <a:solidFill>
            <a:schemeClr val="accent2">
              <a:lumMod val="20000"/>
              <a:lumOff val="80000"/>
            </a:schemeClr>
          </a:solidFill>
          <a:ln w="12700">
            <a:solidFill>
              <a:srgbClr val="C00000"/>
            </a:solidFill>
          </a:ln>
        </p:spPr>
        <p:txBody>
          <a:bodyPr wrap="square" rtlCol="0">
            <a:spAutoFit/>
          </a:bodyPr>
          <a:lstStyle/>
          <a:p>
            <a:r>
              <a:rPr lang="es-ES" sz="1200" b="1" dirty="0"/>
              <a:t>60%</a:t>
            </a:r>
            <a:endParaRPr lang="es-MX" sz="1200" b="1" dirty="0"/>
          </a:p>
        </p:txBody>
      </p:sp>
      <p:sp>
        <p:nvSpPr>
          <p:cNvPr id="21" name="CuadroTexto 20">
            <a:extLst>
              <a:ext uri="{FF2B5EF4-FFF2-40B4-BE49-F238E27FC236}">
                <a16:creationId xmlns:a16="http://schemas.microsoft.com/office/drawing/2014/main" id="{8BC257A3-5CC2-551A-27EA-A954223139EA}"/>
              </a:ext>
            </a:extLst>
          </p:cNvPr>
          <p:cNvSpPr txBox="1"/>
          <p:nvPr/>
        </p:nvSpPr>
        <p:spPr>
          <a:xfrm>
            <a:off x="7285703" y="4207974"/>
            <a:ext cx="559769" cy="276999"/>
          </a:xfrm>
          <a:prstGeom prst="rect">
            <a:avLst/>
          </a:prstGeom>
          <a:solidFill>
            <a:schemeClr val="accent2">
              <a:lumMod val="20000"/>
              <a:lumOff val="80000"/>
            </a:schemeClr>
          </a:solidFill>
          <a:ln w="12700">
            <a:solidFill>
              <a:srgbClr val="C00000"/>
            </a:solidFill>
          </a:ln>
        </p:spPr>
        <p:txBody>
          <a:bodyPr wrap="none" rtlCol="0">
            <a:spAutoFit/>
          </a:bodyPr>
          <a:lstStyle/>
          <a:p>
            <a:r>
              <a:rPr lang="es-ES" sz="1200" b="1" dirty="0"/>
              <a:t>166%</a:t>
            </a:r>
            <a:endParaRPr lang="es-MX" sz="1200" b="1" dirty="0"/>
          </a:p>
        </p:txBody>
      </p:sp>
      <p:sp>
        <p:nvSpPr>
          <p:cNvPr id="22" name="CuadroTexto 21">
            <a:extLst>
              <a:ext uri="{FF2B5EF4-FFF2-40B4-BE49-F238E27FC236}">
                <a16:creationId xmlns:a16="http://schemas.microsoft.com/office/drawing/2014/main" id="{D497F9D4-B551-C27F-7437-DDFE2BE13610}"/>
              </a:ext>
            </a:extLst>
          </p:cNvPr>
          <p:cNvSpPr txBox="1"/>
          <p:nvPr/>
        </p:nvSpPr>
        <p:spPr>
          <a:xfrm>
            <a:off x="7285703" y="4936986"/>
            <a:ext cx="560439" cy="276999"/>
          </a:xfrm>
          <a:prstGeom prst="rect">
            <a:avLst/>
          </a:prstGeom>
          <a:solidFill>
            <a:schemeClr val="accent2">
              <a:lumMod val="20000"/>
              <a:lumOff val="80000"/>
            </a:schemeClr>
          </a:solidFill>
          <a:ln w="12700">
            <a:solidFill>
              <a:srgbClr val="C00000"/>
            </a:solidFill>
          </a:ln>
        </p:spPr>
        <p:txBody>
          <a:bodyPr wrap="square" rtlCol="0">
            <a:spAutoFit/>
          </a:bodyPr>
          <a:lstStyle/>
          <a:p>
            <a:r>
              <a:rPr lang="es-ES" sz="1200" b="1" dirty="0"/>
              <a:t>378%</a:t>
            </a:r>
            <a:endParaRPr lang="es-MX" sz="1200" b="1" dirty="0"/>
          </a:p>
        </p:txBody>
      </p:sp>
    </p:spTree>
    <p:extLst>
      <p:ext uri="{BB962C8B-B14F-4D97-AF65-F5344CB8AC3E}">
        <p14:creationId xmlns:p14="http://schemas.microsoft.com/office/powerpoint/2010/main" val="2049874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FECA96-67AE-DF6C-EC53-2499335DAB8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EBAFD-EFDE-C09C-0DAF-E91E71E59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3D563E48-D6CD-575E-0F6C-39088333C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9499E2A-0243-4761-CF53-BCBF225D8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ACC609D1-0BA5-4A3A-AE0E-C1E2135359AD}"/>
              </a:ext>
            </a:extLst>
          </p:cNvPr>
          <p:cNvSpPr txBox="1">
            <a:spLocks/>
          </p:cNvSpPr>
          <p:nvPr/>
        </p:nvSpPr>
        <p:spPr>
          <a:xfrm>
            <a:off x="477980" y="1122363"/>
            <a:ext cx="4153013" cy="3369693"/>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spcAft>
                <a:spcPts val="600"/>
              </a:spcAft>
              <a:buClr>
                <a:schemeClr val="accent6">
                  <a:lumMod val="75000"/>
                </a:schemeClr>
              </a:buClr>
              <a:buFont typeface="Arial" panose="020B0604020202020204" pitchFamily="34" charset="0"/>
              <a:buChar char="•"/>
              <a:defRPr/>
            </a:pPr>
            <a:r>
              <a:rPr lang="es-ES" sz="2000" kern="1200" noProof="0" dirty="0">
                <a:solidFill>
                  <a:schemeClr val="tx1"/>
                </a:solidFill>
                <a:latin typeface="+mj-lt"/>
                <a:ea typeface="+mj-ea"/>
                <a:cs typeface="+mj-cs"/>
              </a:rPr>
              <a:t>El panorama es mucho más dramático cuando se comparan las pérdidas de Pemex y Pemex TRI en 2024, con los presupuestos </a:t>
            </a:r>
            <a:r>
              <a:rPr lang="es-ES" sz="2000" dirty="0"/>
              <a:t>ejercidos en ese año por </a:t>
            </a:r>
            <a:r>
              <a:rPr lang="es-ES" sz="2000" kern="1200" noProof="0" dirty="0">
                <a:solidFill>
                  <a:schemeClr val="tx1"/>
                </a:solidFill>
                <a:latin typeface="+mj-lt"/>
                <a:ea typeface="+mj-ea"/>
                <a:cs typeface="+mj-cs"/>
              </a:rPr>
              <a:t>esas mismas secretarías.</a:t>
            </a:r>
          </a:p>
          <a:p>
            <a:pPr marL="342900" indent="-342900">
              <a:lnSpc>
                <a:spcPct val="100000"/>
              </a:lnSpc>
              <a:spcAft>
                <a:spcPts val="600"/>
              </a:spcAft>
              <a:buClr>
                <a:schemeClr val="accent6">
                  <a:lumMod val="75000"/>
                </a:schemeClr>
              </a:buClr>
              <a:buFont typeface="Arial" panose="020B0604020202020204" pitchFamily="34" charset="0"/>
              <a:buChar char="•"/>
              <a:defRPr/>
            </a:pPr>
            <a:r>
              <a:rPr lang="es-ES" sz="2000" kern="1200" noProof="0" dirty="0">
                <a:solidFill>
                  <a:schemeClr val="tx1"/>
                </a:solidFill>
                <a:latin typeface="+mj-lt"/>
                <a:ea typeface="+mj-ea"/>
                <a:cs typeface="+mj-cs"/>
              </a:rPr>
              <a:t>Las pérdidas netas de Pemex fueron generadas fundamentalmente por Pemex TRI y son mayores que la suma de los presupuestos ejercidos por estas tres secretarías.</a:t>
            </a:r>
          </a:p>
        </p:txBody>
      </p:sp>
      <p:sp>
        <p:nvSpPr>
          <p:cNvPr id="15" name="Rectangle 14">
            <a:extLst>
              <a:ext uri="{FF2B5EF4-FFF2-40B4-BE49-F238E27FC236}">
                <a16:creationId xmlns:a16="http://schemas.microsoft.com/office/drawing/2014/main" id="{ACD74848-4520-186B-147A-F86C6378F2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4A5BBE15-DD7F-11D1-DEC0-EB44C82E9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98284159-5D07-BC12-8B02-F138C7B5A238}"/>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49</a:t>
            </a:fld>
            <a:endParaRPr lang="en-US">
              <a:solidFill>
                <a:schemeClr val="tx1">
                  <a:lumMod val="50000"/>
                  <a:lumOff val="50000"/>
                </a:schemeClr>
              </a:solidFill>
            </a:endParaRPr>
          </a:p>
        </p:txBody>
      </p:sp>
      <p:pic>
        <p:nvPicPr>
          <p:cNvPr id="5" name="Imagen 4">
            <a:extLst>
              <a:ext uri="{FF2B5EF4-FFF2-40B4-BE49-F238E27FC236}">
                <a16:creationId xmlns:a16="http://schemas.microsoft.com/office/drawing/2014/main" id="{38C74F23-8AF3-3F4A-911B-5A078371173C}"/>
              </a:ext>
            </a:extLst>
          </p:cNvPr>
          <p:cNvPicPr>
            <a:picLocks noChangeAspect="1"/>
          </p:cNvPicPr>
          <p:nvPr/>
        </p:nvPicPr>
        <p:blipFill>
          <a:blip r:embed="rId2"/>
          <a:stretch>
            <a:fillRect/>
          </a:stretch>
        </p:blipFill>
        <p:spPr>
          <a:xfrm>
            <a:off x="1617177" y="434034"/>
            <a:ext cx="2012321" cy="513142"/>
          </a:xfrm>
          <a:prstGeom prst="rect">
            <a:avLst/>
          </a:prstGeom>
        </p:spPr>
      </p:pic>
      <p:pic>
        <p:nvPicPr>
          <p:cNvPr id="12" name="Imagen 11">
            <a:extLst>
              <a:ext uri="{FF2B5EF4-FFF2-40B4-BE49-F238E27FC236}">
                <a16:creationId xmlns:a16="http://schemas.microsoft.com/office/drawing/2014/main" id="{5906E105-D435-0744-EDD6-A8923CEE1716}"/>
              </a:ext>
            </a:extLst>
          </p:cNvPr>
          <p:cNvPicPr>
            <a:picLocks noChangeAspect="1"/>
          </p:cNvPicPr>
          <p:nvPr/>
        </p:nvPicPr>
        <p:blipFill>
          <a:blip r:embed="rId3"/>
          <a:stretch>
            <a:fillRect/>
          </a:stretch>
        </p:blipFill>
        <p:spPr>
          <a:xfrm>
            <a:off x="5131538" y="947176"/>
            <a:ext cx="6887971" cy="4504715"/>
          </a:xfrm>
          <a:prstGeom prst="rect">
            <a:avLst/>
          </a:prstGeom>
        </p:spPr>
      </p:pic>
    </p:spTree>
    <p:extLst>
      <p:ext uri="{BB962C8B-B14F-4D97-AF65-F5344CB8AC3E}">
        <p14:creationId xmlns:p14="http://schemas.microsoft.com/office/powerpoint/2010/main" val="332462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37E34C-A1B4-B058-DE0C-BC6449A3FDD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B4C4B7-CDC4-62EF-10F5-6A6F6786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B6A78E9C-60DA-32AB-CBE3-72E44172E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769489A5-365C-157F-9589-B5DB7F384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76DC753-A810-CEF8-5401-DD57917FF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BE06EE1C-464A-E16A-1B79-5E010CD34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ítulo 1">
            <a:extLst>
              <a:ext uri="{FF2B5EF4-FFF2-40B4-BE49-F238E27FC236}">
                <a16:creationId xmlns:a16="http://schemas.microsoft.com/office/drawing/2014/main" id="{7F84D82B-6096-AF8E-03EA-990E597D3F89}"/>
              </a:ext>
            </a:extLst>
          </p:cNvPr>
          <p:cNvSpPr txBox="1">
            <a:spLocks/>
          </p:cNvSpPr>
          <p:nvPr/>
        </p:nvSpPr>
        <p:spPr>
          <a:xfrm>
            <a:off x="503810" y="2485095"/>
            <a:ext cx="3547079" cy="3966844"/>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spcBef>
                <a:spcPts val="600"/>
              </a:spcBef>
              <a:spcAft>
                <a:spcPts val="600"/>
              </a:spcAft>
              <a:buFont typeface="Arial" panose="020B0604020202020204" pitchFamily="34" charset="0"/>
              <a:buChar char="•"/>
            </a:pPr>
            <a:r>
              <a:rPr lang="es-ES" sz="2000" dirty="0">
                <a:latin typeface="+mn-lt"/>
                <a:ea typeface="+mn-ea"/>
                <a:cs typeface="+mn-cs"/>
              </a:rPr>
              <a:t>Las aportaciones al presupuesto del Gobierno Federal por el pago de derechos e impuestos son cada vez menores. </a:t>
            </a:r>
          </a:p>
          <a:p>
            <a:pPr marL="324000" indent="-324000">
              <a:spcBef>
                <a:spcPts val="600"/>
              </a:spcBef>
              <a:spcAft>
                <a:spcPts val="600"/>
              </a:spcAft>
              <a:buFont typeface="Arial" panose="020B0604020202020204" pitchFamily="34" charset="0"/>
              <a:buChar char="•"/>
            </a:pPr>
            <a:r>
              <a:rPr lang="es-ES" sz="2000" dirty="0">
                <a:latin typeface="+mn-lt"/>
                <a:ea typeface="+mn-ea"/>
                <a:cs typeface="+mn-cs"/>
              </a:rPr>
              <a:t>El total acumulado en estos seis años es de </a:t>
            </a:r>
            <a:r>
              <a:rPr lang="es-ES" sz="2000" b="1" dirty="0">
                <a:latin typeface="+mn-lt"/>
                <a:ea typeface="+mn-ea"/>
                <a:cs typeface="+mn-cs"/>
              </a:rPr>
              <a:t>1.51 billones de pesos</a:t>
            </a:r>
            <a:r>
              <a:rPr lang="es-ES" sz="2000" dirty="0">
                <a:latin typeface="+mn-lt"/>
                <a:ea typeface="+mn-ea"/>
                <a:cs typeface="+mn-cs"/>
              </a:rPr>
              <a:t>.</a:t>
            </a:r>
          </a:p>
          <a:p>
            <a:pPr marL="324000" indent="-324000">
              <a:spcBef>
                <a:spcPts val="600"/>
              </a:spcBef>
              <a:spcAft>
                <a:spcPts val="600"/>
              </a:spcAft>
              <a:buFont typeface="Arial" panose="020B0604020202020204" pitchFamily="34" charset="0"/>
              <a:buChar char="•"/>
            </a:pPr>
            <a:r>
              <a:rPr lang="es-ES" sz="2000" dirty="0">
                <a:latin typeface="+mn-lt"/>
                <a:ea typeface="+mn-ea"/>
                <a:cs typeface="+mn-cs"/>
              </a:rPr>
              <a:t>Esta aportación se ha reducido en los últimos años por las sucesivas reducciones de los Derechos de Utilidad Compartida. </a:t>
            </a:r>
            <a:br>
              <a:rPr lang="es-ES" sz="2000" dirty="0">
                <a:latin typeface="+mn-lt"/>
                <a:ea typeface="+mn-ea"/>
                <a:cs typeface="+mn-cs"/>
              </a:rPr>
            </a:br>
            <a:endParaRPr lang="en-US" sz="2000" dirty="0">
              <a:latin typeface="+mn-lt"/>
              <a:ea typeface="+mn-ea"/>
              <a:cs typeface="+mn-cs"/>
            </a:endParaRPr>
          </a:p>
        </p:txBody>
      </p:sp>
      <p:sp>
        <p:nvSpPr>
          <p:cNvPr id="2" name="Marcador de número de diapositiva 1">
            <a:extLst>
              <a:ext uri="{FF2B5EF4-FFF2-40B4-BE49-F238E27FC236}">
                <a16:creationId xmlns:a16="http://schemas.microsoft.com/office/drawing/2014/main" id="{E650F123-6D79-8224-8F01-A4C0DBF34ECD}"/>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5</a:t>
            </a:fld>
            <a:endParaRPr lang="en-US">
              <a:solidFill>
                <a:schemeClr val="tx1">
                  <a:lumMod val="50000"/>
                  <a:lumOff val="50000"/>
                </a:schemeClr>
              </a:solidFill>
            </a:endParaRPr>
          </a:p>
        </p:txBody>
      </p:sp>
      <p:pic>
        <p:nvPicPr>
          <p:cNvPr id="4" name="Imagen 3">
            <a:extLst>
              <a:ext uri="{FF2B5EF4-FFF2-40B4-BE49-F238E27FC236}">
                <a16:creationId xmlns:a16="http://schemas.microsoft.com/office/drawing/2014/main" id="{B4F5583B-9654-0465-FAB3-614AD70B4A4C}"/>
              </a:ext>
            </a:extLst>
          </p:cNvPr>
          <p:cNvPicPr>
            <a:picLocks noChangeAspect="1"/>
          </p:cNvPicPr>
          <p:nvPr/>
        </p:nvPicPr>
        <p:blipFill>
          <a:blip r:embed="rId2"/>
          <a:stretch>
            <a:fillRect/>
          </a:stretch>
        </p:blipFill>
        <p:spPr>
          <a:xfrm>
            <a:off x="5087372" y="1315740"/>
            <a:ext cx="6468236" cy="4226519"/>
          </a:xfrm>
          <a:prstGeom prst="rect">
            <a:avLst/>
          </a:prstGeom>
        </p:spPr>
      </p:pic>
      <p:pic>
        <p:nvPicPr>
          <p:cNvPr id="3" name="Imagen 2">
            <a:extLst>
              <a:ext uri="{FF2B5EF4-FFF2-40B4-BE49-F238E27FC236}">
                <a16:creationId xmlns:a16="http://schemas.microsoft.com/office/drawing/2014/main" id="{91594AEA-973A-5416-B3F4-070D05DA3A02}"/>
              </a:ext>
            </a:extLst>
          </p:cNvPr>
          <p:cNvPicPr>
            <a:picLocks noChangeAspect="1"/>
          </p:cNvPicPr>
          <p:nvPr/>
        </p:nvPicPr>
        <p:blipFill>
          <a:blip r:embed="rId3"/>
          <a:stretch>
            <a:fillRect/>
          </a:stretch>
        </p:blipFill>
        <p:spPr>
          <a:xfrm>
            <a:off x="978080" y="472835"/>
            <a:ext cx="2012321" cy="513142"/>
          </a:xfrm>
          <a:prstGeom prst="rect">
            <a:avLst/>
          </a:prstGeom>
        </p:spPr>
      </p:pic>
    </p:spTree>
    <p:extLst>
      <p:ext uri="{BB962C8B-B14F-4D97-AF65-F5344CB8AC3E}">
        <p14:creationId xmlns:p14="http://schemas.microsoft.com/office/powerpoint/2010/main" val="1831402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DF2CFC-D97F-9988-B4B6-50C7E7F0711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38227D-D328-518B-83B9-5EA53596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7F439B7E-0B77-DB70-CAFA-B75AEDEF5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3EDA3BC2-99AC-8AA9-14D0-CAEF5E70C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697D01E6-8948-8715-E679-F617E7B3BAC5}"/>
              </a:ext>
            </a:extLst>
          </p:cNvPr>
          <p:cNvSpPr txBox="1">
            <a:spLocks/>
          </p:cNvSpPr>
          <p:nvPr/>
        </p:nvSpPr>
        <p:spPr>
          <a:xfrm>
            <a:off x="477980" y="1122363"/>
            <a:ext cx="4153013" cy="26304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600"/>
              </a:spcAft>
              <a:buClr>
                <a:schemeClr val="accent6">
                  <a:lumMod val="75000"/>
                </a:schemeClr>
              </a:buClr>
              <a:buFont typeface="Arial" panose="020B0604020202020204" pitchFamily="34" charset="0"/>
              <a:buChar char="•"/>
              <a:defRPr/>
            </a:pPr>
            <a:r>
              <a:rPr lang="es-ES" sz="2000" kern="1200" noProof="0" dirty="0">
                <a:solidFill>
                  <a:schemeClr val="tx1"/>
                </a:solidFill>
                <a:latin typeface="+mj-lt"/>
                <a:ea typeface="+mj-ea"/>
                <a:cs typeface="+mj-cs"/>
              </a:rPr>
              <a:t>Las pérdidas netas de Pemex y de Pemex TRI en este último año son mayores que el presupuesto ejercido por la Secretaría de Bienestar, que es la responsable de canalizar la mayoría de los apoyos sociales otorgados por el gobierno.</a:t>
            </a:r>
          </a:p>
        </p:txBody>
      </p:sp>
      <p:sp>
        <p:nvSpPr>
          <p:cNvPr id="15" name="Rectangle 14">
            <a:extLst>
              <a:ext uri="{FF2B5EF4-FFF2-40B4-BE49-F238E27FC236}">
                <a16:creationId xmlns:a16="http://schemas.microsoft.com/office/drawing/2014/main" id="{F1DBAC3B-06AF-5273-0869-640809E3D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8D4CC3F3-229D-34C5-767F-8A91A3B83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4297064A-33E6-4E06-32A9-A44A08C055AF}"/>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50</a:t>
            </a:fld>
            <a:endParaRPr lang="en-US">
              <a:solidFill>
                <a:schemeClr val="tx1">
                  <a:lumMod val="50000"/>
                  <a:lumOff val="50000"/>
                </a:schemeClr>
              </a:solidFill>
            </a:endParaRPr>
          </a:p>
        </p:txBody>
      </p:sp>
      <p:pic>
        <p:nvPicPr>
          <p:cNvPr id="5" name="Imagen 4">
            <a:extLst>
              <a:ext uri="{FF2B5EF4-FFF2-40B4-BE49-F238E27FC236}">
                <a16:creationId xmlns:a16="http://schemas.microsoft.com/office/drawing/2014/main" id="{EFA499D5-01A4-76EB-6BED-93F853CD57FB}"/>
              </a:ext>
            </a:extLst>
          </p:cNvPr>
          <p:cNvPicPr>
            <a:picLocks noChangeAspect="1"/>
          </p:cNvPicPr>
          <p:nvPr/>
        </p:nvPicPr>
        <p:blipFill>
          <a:blip r:embed="rId2"/>
          <a:stretch>
            <a:fillRect/>
          </a:stretch>
        </p:blipFill>
        <p:spPr>
          <a:xfrm>
            <a:off x="1617177" y="434034"/>
            <a:ext cx="2012321" cy="513142"/>
          </a:xfrm>
          <a:prstGeom prst="rect">
            <a:avLst/>
          </a:prstGeom>
        </p:spPr>
      </p:pic>
      <p:pic>
        <p:nvPicPr>
          <p:cNvPr id="8" name="Imagen 7">
            <a:extLst>
              <a:ext uri="{FF2B5EF4-FFF2-40B4-BE49-F238E27FC236}">
                <a16:creationId xmlns:a16="http://schemas.microsoft.com/office/drawing/2014/main" id="{BC9BC8F9-F17A-0494-E385-B4E126DB2850}"/>
              </a:ext>
            </a:extLst>
          </p:cNvPr>
          <p:cNvPicPr>
            <a:picLocks noChangeAspect="1"/>
          </p:cNvPicPr>
          <p:nvPr/>
        </p:nvPicPr>
        <p:blipFill>
          <a:blip r:embed="rId3"/>
          <a:stretch>
            <a:fillRect/>
          </a:stretch>
        </p:blipFill>
        <p:spPr>
          <a:xfrm>
            <a:off x="5246675" y="771988"/>
            <a:ext cx="6601998" cy="4317689"/>
          </a:xfrm>
          <a:prstGeom prst="rect">
            <a:avLst/>
          </a:prstGeom>
        </p:spPr>
      </p:pic>
    </p:spTree>
    <p:extLst>
      <p:ext uri="{BB962C8B-B14F-4D97-AF65-F5344CB8AC3E}">
        <p14:creationId xmlns:p14="http://schemas.microsoft.com/office/powerpoint/2010/main" val="19662356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E972DB-4A9C-6786-0DCD-4939CB7C8EC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71131EA-7B5C-247F-7BF0-A823CDF22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7B83D90F-0C1F-3F56-515E-CA6AE5480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E5B9BDEC-7F38-ABB7-9589-ED390212F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EA2A1AE-AD5A-DF10-6D9E-0BB5075EA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DCEC9393-493B-5BDA-C538-A7772A571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ítulo 1">
            <a:extLst>
              <a:ext uri="{FF2B5EF4-FFF2-40B4-BE49-F238E27FC236}">
                <a16:creationId xmlns:a16="http://schemas.microsoft.com/office/drawing/2014/main" id="{6A383EE6-8047-D5C5-4464-A2F3D6733C49}"/>
              </a:ext>
            </a:extLst>
          </p:cNvPr>
          <p:cNvSpPr txBox="1">
            <a:spLocks/>
          </p:cNvSpPr>
          <p:nvPr/>
        </p:nvSpPr>
        <p:spPr>
          <a:xfrm>
            <a:off x="375032" y="2577085"/>
            <a:ext cx="3906675" cy="363829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lnSpc>
                <a:spcPct val="100000"/>
              </a:lnSpc>
              <a:spcAft>
                <a:spcPts val="600"/>
              </a:spcAft>
              <a:buFont typeface="Arial" panose="020B0604020202020204" pitchFamily="34" charset="0"/>
              <a:buChar char="•"/>
            </a:pPr>
            <a:r>
              <a:rPr lang="es-MX" sz="2000" dirty="0">
                <a:latin typeface="+mn-lt"/>
                <a:ea typeface="+mn-ea"/>
                <a:cs typeface="+mn-cs"/>
              </a:rPr>
              <a:t>Las pérdidas acumuladas de Pemex TRI  en estos seis años representan el </a:t>
            </a:r>
            <a:r>
              <a:rPr lang="es-MX" sz="2000" b="1" dirty="0">
                <a:latin typeface="+mn-lt"/>
                <a:ea typeface="+mn-ea"/>
                <a:cs typeface="+mn-cs"/>
              </a:rPr>
              <a:t>22%</a:t>
            </a:r>
            <a:r>
              <a:rPr lang="es-MX" sz="2000" dirty="0">
                <a:latin typeface="+mn-lt"/>
                <a:ea typeface="+mn-ea"/>
                <a:cs typeface="+mn-cs"/>
              </a:rPr>
              <a:t> del incremento neto de la deuda interna del Gobierno Federal en ese periodo</a:t>
            </a:r>
            <a:r>
              <a:rPr lang="es-MX" sz="2000" b="1" dirty="0">
                <a:latin typeface="+mn-lt"/>
                <a:ea typeface="+mn-ea"/>
                <a:cs typeface="+mn-cs"/>
              </a:rPr>
              <a:t>.</a:t>
            </a:r>
          </a:p>
        </p:txBody>
      </p:sp>
      <p:sp>
        <p:nvSpPr>
          <p:cNvPr id="2" name="Marcador de número de diapositiva 1">
            <a:extLst>
              <a:ext uri="{FF2B5EF4-FFF2-40B4-BE49-F238E27FC236}">
                <a16:creationId xmlns:a16="http://schemas.microsoft.com/office/drawing/2014/main" id="{4A89B871-30B1-ED6A-F4D5-43DBD425DF1A}"/>
              </a:ext>
            </a:extLst>
          </p:cNvPr>
          <p:cNvSpPr>
            <a:spLocks noGrp="1"/>
          </p:cNvSpPr>
          <p:nvPr>
            <p:ph type="sldNum" sz="quarter" idx="12"/>
          </p:nvPr>
        </p:nvSpPr>
        <p:spPr>
          <a:xfrm>
            <a:off x="9692640" y="6356350"/>
            <a:ext cx="2124456"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51</a:t>
            </a:fld>
            <a:endParaRPr lang="en-US">
              <a:solidFill>
                <a:schemeClr val="tx1">
                  <a:lumMod val="50000"/>
                  <a:lumOff val="50000"/>
                </a:schemeClr>
              </a:solidFill>
            </a:endParaRPr>
          </a:p>
        </p:txBody>
      </p:sp>
      <p:pic>
        <p:nvPicPr>
          <p:cNvPr id="3" name="Imagen 2">
            <a:extLst>
              <a:ext uri="{FF2B5EF4-FFF2-40B4-BE49-F238E27FC236}">
                <a16:creationId xmlns:a16="http://schemas.microsoft.com/office/drawing/2014/main" id="{69B32EEB-0F91-184A-662B-92976921C0F1}"/>
              </a:ext>
            </a:extLst>
          </p:cNvPr>
          <p:cNvPicPr>
            <a:picLocks noChangeAspect="1"/>
          </p:cNvPicPr>
          <p:nvPr/>
        </p:nvPicPr>
        <p:blipFill>
          <a:blip r:embed="rId2"/>
          <a:stretch>
            <a:fillRect/>
          </a:stretch>
        </p:blipFill>
        <p:spPr>
          <a:xfrm>
            <a:off x="1322210" y="589314"/>
            <a:ext cx="2012321" cy="513142"/>
          </a:xfrm>
          <a:prstGeom prst="rect">
            <a:avLst/>
          </a:prstGeom>
        </p:spPr>
      </p:pic>
      <p:pic>
        <p:nvPicPr>
          <p:cNvPr id="15" name="Imagen 14">
            <a:extLst>
              <a:ext uri="{FF2B5EF4-FFF2-40B4-BE49-F238E27FC236}">
                <a16:creationId xmlns:a16="http://schemas.microsoft.com/office/drawing/2014/main" id="{23C05313-E676-DF7C-AC81-A014AB458AE6}"/>
              </a:ext>
            </a:extLst>
          </p:cNvPr>
          <p:cNvPicPr>
            <a:picLocks noChangeAspect="1"/>
          </p:cNvPicPr>
          <p:nvPr/>
        </p:nvPicPr>
        <p:blipFill>
          <a:blip r:embed="rId3"/>
          <a:stretch>
            <a:fillRect/>
          </a:stretch>
        </p:blipFill>
        <p:spPr>
          <a:xfrm>
            <a:off x="4740862" y="1102456"/>
            <a:ext cx="7165948" cy="4686511"/>
          </a:xfrm>
          <a:prstGeom prst="rect">
            <a:avLst/>
          </a:prstGeom>
        </p:spPr>
      </p:pic>
    </p:spTree>
    <p:extLst>
      <p:ext uri="{BB962C8B-B14F-4D97-AF65-F5344CB8AC3E}">
        <p14:creationId xmlns:p14="http://schemas.microsoft.com/office/powerpoint/2010/main" val="672718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559E25-5DE4-0820-5DEF-3762746533F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479B6EA-5A1E-59AC-C9BF-87F1702C7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D80C0FCD-95B2-994B-0375-A3B98D8AA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ABF9BEAC-ABB6-86D2-38E0-5173455ED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3A88819A-AC7D-9170-1558-77DEDE56B415}"/>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s-ES" dirty="0"/>
              <a:t>Índices de </a:t>
            </a:r>
            <a:br>
              <a:rPr lang="es-ES" dirty="0"/>
            </a:br>
            <a:r>
              <a:rPr lang="es-ES" dirty="0"/>
              <a:t>Seguridad Industrial</a:t>
            </a:r>
            <a:endParaRPr lang="es-MX" kern="1200" noProof="0" dirty="0">
              <a:solidFill>
                <a:schemeClr val="tx1"/>
              </a:solidFill>
              <a:latin typeface="+mj-lt"/>
              <a:ea typeface="+mj-ea"/>
              <a:cs typeface="+mj-cs"/>
            </a:endParaRPr>
          </a:p>
        </p:txBody>
      </p:sp>
      <p:sp>
        <p:nvSpPr>
          <p:cNvPr id="14" name="Rectangle 13">
            <a:extLst>
              <a:ext uri="{FF2B5EF4-FFF2-40B4-BE49-F238E27FC236}">
                <a16:creationId xmlns:a16="http://schemas.microsoft.com/office/drawing/2014/main" id="{871002A0-73A3-E9A8-3657-0A5077BF9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número de diapositiva 2">
            <a:extLst>
              <a:ext uri="{FF2B5EF4-FFF2-40B4-BE49-F238E27FC236}">
                <a16:creationId xmlns:a16="http://schemas.microsoft.com/office/drawing/2014/main" id="{F0D0E9E0-3982-494C-2ACF-BCE8B28116E0}"/>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52</a:t>
            </a:fld>
            <a:endParaRPr lang="en-US">
              <a:solidFill>
                <a:schemeClr val="tx1">
                  <a:lumMod val="50000"/>
                  <a:lumOff val="50000"/>
                </a:schemeClr>
              </a:solidFill>
            </a:endParaRPr>
          </a:p>
        </p:txBody>
      </p:sp>
      <p:pic>
        <p:nvPicPr>
          <p:cNvPr id="4" name="Imagen 3">
            <a:extLst>
              <a:ext uri="{FF2B5EF4-FFF2-40B4-BE49-F238E27FC236}">
                <a16:creationId xmlns:a16="http://schemas.microsoft.com/office/drawing/2014/main" id="{FEB2E8D9-6F67-8DEC-C5C1-7A3715CB9730}"/>
              </a:ext>
            </a:extLst>
          </p:cNvPr>
          <p:cNvPicPr>
            <a:picLocks noChangeAspect="1"/>
          </p:cNvPicPr>
          <p:nvPr/>
        </p:nvPicPr>
        <p:blipFill>
          <a:blip r:embed="rId2"/>
          <a:stretch>
            <a:fillRect/>
          </a:stretch>
        </p:blipFill>
        <p:spPr>
          <a:xfrm>
            <a:off x="4545795" y="535598"/>
            <a:ext cx="2756368" cy="702874"/>
          </a:xfrm>
          <a:prstGeom prst="rect">
            <a:avLst/>
          </a:prstGeom>
        </p:spPr>
      </p:pic>
    </p:spTree>
    <p:extLst>
      <p:ext uri="{BB962C8B-B14F-4D97-AF65-F5344CB8AC3E}">
        <p14:creationId xmlns:p14="http://schemas.microsoft.com/office/powerpoint/2010/main" val="2523215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E5E1C1-EF8C-6A39-C6CC-C5D3EF35BD7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D0F8A2-4936-6833-3DDF-BD9AD559E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F5E99F19-92AD-DF09-5D07-FD01C784B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1B8C1C1F-304B-FAB2-541C-CF640C15C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0AB888-913D-BAE9-888A-5BE1FE9E9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D521A-C2B7-70B5-CD56-77A1CD5DB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820510DC-77FA-73AB-2620-405CE1E980F2}"/>
              </a:ext>
            </a:extLst>
          </p:cNvPr>
          <p:cNvSpPr txBox="1">
            <a:spLocks/>
          </p:cNvSpPr>
          <p:nvPr/>
        </p:nvSpPr>
        <p:spPr>
          <a:xfrm>
            <a:off x="260874" y="1527050"/>
            <a:ext cx="3653315" cy="404784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Bef>
                <a:spcPts val="600"/>
              </a:spcBef>
              <a:spcAft>
                <a:spcPct val="0"/>
              </a:spcAft>
              <a:buClr>
                <a:schemeClr val="accent6">
                  <a:lumMod val="75000"/>
                </a:schemeClr>
              </a:buClr>
              <a:buFont typeface="Arial" panose="020B0604020202020204" pitchFamily="34" charset="0"/>
              <a:buChar char="•"/>
              <a:defRPr/>
            </a:pPr>
            <a:r>
              <a:rPr lang="es-ES" sz="1900" noProof="0" dirty="0">
                <a:latin typeface="+mn-lt"/>
                <a:ea typeface="+mn-ea"/>
                <a:cs typeface="+mn-cs"/>
              </a:rPr>
              <a:t>El número y la seriedad de los accidentes impactan en los resultados financieros.</a:t>
            </a:r>
          </a:p>
          <a:p>
            <a:pPr marL="342900" indent="-342900">
              <a:spcBef>
                <a:spcPts val="1200"/>
              </a:spcBef>
              <a:spcAft>
                <a:spcPct val="0"/>
              </a:spcAft>
              <a:buClr>
                <a:schemeClr val="accent6">
                  <a:lumMod val="75000"/>
                </a:schemeClr>
              </a:buClr>
              <a:buFont typeface="Arial" panose="020B0604020202020204" pitchFamily="34" charset="0"/>
              <a:buChar char="•"/>
              <a:defRPr/>
            </a:pPr>
            <a:r>
              <a:rPr lang="es-ES" sz="1900" noProof="0" dirty="0">
                <a:latin typeface="+mn-lt"/>
                <a:ea typeface="+mn-ea"/>
                <a:cs typeface="+mn-cs"/>
              </a:rPr>
              <a:t>Tanto el índice de frecuencia como el de gravedad han crecido de manera significativa en los últimos años, tanto en Pemex, como en PEP y PTRI.</a:t>
            </a:r>
          </a:p>
          <a:p>
            <a:pPr marL="342900" indent="-342900">
              <a:spcBef>
                <a:spcPts val="1200"/>
              </a:spcBef>
              <a:spcAft>
                <a:spcPct val="0"/>
              </a:spcAft>
              <a:buClr>
                <a:schemeClr val="accent6">
                  <a:lumMod val="75000"/>
                </a:schemeClr>
              </a:buClr>
              <a:buFont typeface="Arial" panose="020B0604020202020204" pitchFamily="34" charset="0"/>
              <a:buChar char="•"/>
              <a:defRPr/>
            </a:pPr>
            <a:r>
              <a:rPr lang="es-ES" sz="1900" dirty="0">
                <a:latin typeface="+mn-lt"/>
                <a:ea typeface="+mn-ea"/>
                <a:cs typeface="+mn-cs"/>
              </a:rPr>
              <a:t>De acuerdo con el último reporte financiero, se ha registrado una mejoría en los índices de Pemex de 2024.</a:t>
            </a:r>
            <a:endParaRPr lang="es-ES" sz="1900" noProof="0" dirty="0">
              <a:latin typeface="+mn-lt"/>
              <a:ea typeface="+mn-ea"/>
              <a:cs typeface="+mn-cs"/>
            </a:endParaRPr>
          </a:p>
        </p:txBody>
      </p:sp>
      <p:sp>
        <p:nvSpPr>
          <p:cNvPr id="2" name="Marcador de número de diapositiva 1">
            <a:extLst>
              <a:ext uri="{FF2B5EF4-FFF2-40B4-BE49-F238E27FC236}">
                <a16:creationId xmlns:a16="http://schemas.microsoft.com/office/drawing/2014/main" id="{260AFB42-FCC5-4F2F-8B65-DAA8A7D93810}"/>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53</a:t>
            </a:fld>
            <a:endParaRPr lang="en-US">
              <a:solidFill>
                <a:schemeClr val="tx1">
                  <a:lumMod val="50000"/>
                  <a:lumOff val="50000"/>
                </a:schemeClr>
              </a:solidFill>
            </a:endParaRPr>
          </a:p>
        </p:txBody>
      </p:sp>
      <p:pic>
        <p:nvPicPr>
          <p:cNvPr id="5" name="Imagen 4">
            <a:extLst>
              <a:ext uri="{FF2B5EF4-FFF2-40B4-BE49-F238E27FC236}">
                <a16:creationId xmlns:a16="http://schemas.microsoft.com/office/drawing/2014/main" id="{5C51FD66-A1D1-D55F-5C81-E641586B91B2}"/>
              </a:ext>
            </a:extLst>
          </p:cNvPr>
          <p:cNvPicPr>
            <a:picLocks noChangeAspect="1"/>
          </p:cNvPicPr>
          <p:nvPr/>
        </p:nvPicPr>
        <p:blipFill>
          <a:blip r:embed="rId2"/>
          <a:stretch>
            <a:fillRect/>
          </a:stretch>
        </p:blipFill>
        <p:spPr>
          <a:xfrm>
            <a:off x="1081372" y="452027"/>
            <a:ext cx="2012321" cy="513142"/>
          </a:xfrm>
          <a:prstGeom prst="rect">
            <a:avLst/>
          </a:prstGeom>
        </p:spPr>
      </p:pic>
      <p:pic>
        <p:nvPicPr>
          <p:cNvPr id="7" name="Imagen 6">
            <a:extLst>
              <a:ext uri="{FF2B5EF4-FFF2-40B4-BE49-F238E27FC236}">
                <a16:creationId xmlns:a16="http://schemas.microsoft.com/office/drawing/2014/main" id="{D6F3160F-54A6-C7BC-78D0-59537AA496A4}"/>
              </a:ext>
            </a:extLst>
          </p:cNvPr>
          <p:cNvPicPr>
            <a:picLocks noChangeAspect="1"/>
          </p:cNvPicPr>
          <p:nvPr/>
        </p:nvPicPr>
        <p:blipFill>
          <a:blip r:embed="rId3"/>
          <a:stretch>
            <a:fillRect/>
          </a:stretch>
        </p:blipFill>
        <p:spPr>
          <a:xfrm>
            <a:off x="5652022" y="321375"/>
            <a:ext cx="5545391" cy="3039120"/>
          </a:xfrm>
          <a:prstGeom prst="rect">
            <a:avLst/>
          </a:prstGeom>
        </p:spPr>
      </p:pic>
      <p:pic>
        <p:nvPicPr>
          <p:cNvPr id="8" name="Imagen 7">
            <a:extLst>
              <a:ext uri="{FF2B5EF4-FFF2-40B4-BE49-F238E27FC236}">
                <a16:creationId xmlns:a16="http://schemas.microsoft.com/office/drawing/2014/main" id="{0F0CD5D0-2E66-AA1F-C132-08960AFB1A6E}"/>
              </a:ext>
            </a:extLst>
          </p:cNvPr>
          <p:cNvPicPr>
            <a:picLocks noChangeAspect="1"/>
          </p:cNvPicPr>
          <p:nvPr/>
        </p:nvPicPr>
        <p:blipFill>
          <a:blip r:embed="rId4"/>
          <a:stretch>
            <a:fillRect/>
          </a:stretch>
        </p:blipFill>
        <p:spPr>
          <a:xfrm>
            <a:off x="5652022" y="3550970"/>
            <a:ext cx="5545391" cy="3039120"/>
          </a:xfrm>
          <a:prstGeom prst="rect">
            <a:avLst/>
          </a:prstGeom>
        </p:spPr>
      </p:pic>
    </p:spTree>
    <p:extLst>
      <p:ext uri="{BB962C8B-B14F-4D97-AF65-F5344CB8AC3E}">
        <p14:creationId xmlns:p14="http://schemas.microsoft.com/office/powerpoint/2010/main" val="14085554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E6DD0E-8CD2-DBE1-233E-1FB178700CA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E87EF0-8486-1B95-FFEF-05A7D851F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379CF84-5343-6319-5529-1B5CE44490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7D2D1E71-6381-E425-22ED-AA076152D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971AF23-01C5-8D81-3229-4B5F2866B0E8}"/>
              </a:ext>
            </a:extLst>
          </p:cNvPr>
          <p:cNvSpPr>
            <a:spLocks noGrp="1"/>
          </p:cNvSpPr>
          <p:nvPr>
            <p:ph type="title"/>
          </p:nvPr>
        </p:nvSpPr>
        <p:spPr>
          <a:xfrm>
            <a:off x="1524003" y="1999615"/>
            <a:ext cx="9144000" cy="2764028"/>
          </a:xfrm>
        </p:spPr>
        <p:txBody>
          <a:bodyPr vert="horz" lIns="91440" tIns="45720" rIns="91440" bIns="45720" rtlCol="0" anchor="ctr">
            <a:normAutofit fontScale="90000"/>
          </a:bodyPr>
          <a:lstStyle/>
          <a:p>
            <a:pPr algn="ctr">
              <a:spcBef>
                <a:spcPts val="1200"/>
              </a:spcBef>
            </a:pPr>
            <a:r>
              <a:rPr lang="es-ES" dirty="0"/>
              <a:t>Incumplimiento de normas ambientales</a:t>
            </a:r>
            <a:br>
              <a:rPr lang="es-ES" dirty="0"/>
            </a:br>
            <a:r>
              <a:rPr lang="es-ES" sz="1800" dirty="0">
                <a:solidFill>
                  <a:schemeClr val="bg1"/>
                </a:solidFill>
              </a:rPr>
              <a:t>a</a:t>
            </a:r>
            <a:br>
              <a:rPr lang="es-ES" dirty="0"/>
            </a:br>
            <a:r>
              <a:rPr lang="es-ES" sz="4400" dirty="0"/>
              <a:t>a) Quema de gas a la atmósfera </a:t>
            </a:r>
            <a:r>
              <a:rPr lang="es-ES" sz="4400" dirty="0">
                <a:solidFill>
                  <a:schemeClr val="bg1"/>
                </a:solidFill>
              </a:rPr>
              <a:t>xxx</a:t>
            </a:r>
            <a:br>
              <a:rPr lang="es-ES" sz="4400" dirty="0"/>
            </a:br>
            <a:r>
              <a:rPr lang="es-ES" sz="4400" dirty="0"/>
              <a:t>b) Captura de S y emisiones de SO</a:t>
            </a:r>
            <a:r>
              <a:rPr lang="es-ES" sz="4400" baseline="-25000" dirty="0"/>
              <a:t>2 </a:t>
            </a:r>
            <a:endParaRPr lang="es-MX" sz="4400" kern="1200" baseline="-25000" noProof="0" dirty="0">
              <a:solidFill>
                <a:schemeClr val="bg1"/>
              </a:solidFill>
              <a:latin typeface="+mj-lt"/>
              <a:ea typeface="+mj-ea"/>
              <a:cs typeface="+mj-cs"/>
            </a:endParaRPr>
          </a:p>
        </p:txBody>
      </p:sp>
      <p:sp>
        <p:nvSpPr>
          <p:cNvPr id="14" name="Rectangle 13">
            <a:extLst>
              <a:ext uri="{FF2B5EF4-FFF2-40B4-BE49-F238E27FC236}">
                <a16:creationId xmlns:a16="http://schemas.microsoft.com/office/drawing/2014/main" id="{78410D00-9CFE-4E56-DB70-69FA17F91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número de diapositiva 2">
            <a:extLst>
              <a:ext uri="{FF2B5EF4-FFF2-40B4-BE49-F238E27FC236}">
                <a16:creationId xmlns:a16="http://schemas.microsoft.com/office/drawing/2014/main" id="{E14C9B71-6A3D-4A3F-8B27-8355992C9D75}"/>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54</a:t>
            </a:fld>
            <a:endParaRPr lang="en-US">
              <a:solidFill>
                <a:schemeClr val="tx1">
                  <a:lumMod val="50000"/>
                  <a:lumOff val="50000"/>
                </a:schemeClr>
              </a:solidFill>
            </a:endParaRPr>
          </a:p>
        </p:txBody>
      </p:sp>
      <p:pic>
        <p:nvPicPr>
          <p:cNvPr id="4" name="Imagen 3">
            <a:extLst>
              <a:ext uri="{FF2B5EF4-FFF2-40B4-BE49-F238E27FC236}">
                <a16:creationId xmlns:a16="http://schemas.microsoft.com/office/drawing/2014/main" id="{15E7A67B-EEF0-376F-6C19-5A46E76BC043}"/>
              </a:ext>
            </a:extLst>
          </p:cNvPr>
          <p:cNvPicPr>
            <a:picLocks noChangeAspect="1"/>
          </p:cNvPicPr>
          <p:nvPr/>
        </p:nvPicPr>
        <p:blipFill>
          <a:blip r:embed="rId2"/>
          <a:stretch>
            <a:fillRect/>
          </a:stretch>
        </p:blipFill>
        <p:spPr>
          <a:xfrm>
            <a:off x="4545795" y="535598"/>
            <a:ext cx="2756368" cy="702874"/>
          </a:xfrm>
          <a:prstGeom prst="rect">
            <a:avLst/>
          </a:prstGeom>
        </p:spPr>
      </p:pic>
    </p:spTree>
    <p:extLst>
      <p:ext uri="{BB962C8B-B14F-4D97-AF65-F5344CB8AC3E}">
        <p14:creationId xmlns:p14="http://schemas.microsoft.com/office/powerpoint/2010/main" val="4435397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5A118D-C74B-FB11-0101-02F50619BB6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9E7D4A5-0EBF-DD83-8F60-B71694291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E2B94190-A733-966C-762F-6776AFCE6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00DFCA3C-7D63-48E5-A552-9EBAF417A7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00698B1-0CAE-7F59-30C4-86B7AE5850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FCE82F9D-D53A-5539-C99B-B26FE3710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86A624E1-EA10-B3CB-CC87-93F17F747178}"/>
              </a:ext>
            </a:extLst>
          </p:cNvPr>
          <p:cNvSpPr txBox="1">
            <a:spLocks/>
          </p:cNvSpPr>
          <p:nvPr/>
        </p:nvSpPr>
        <p:spPr>
          <a:xfrm>
            <a:off x="398113" y="2659132"/>
            <a:ext cx="3957577" cy="29550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lnSpc>
                <a:spcPct val="100000"/>
              </a:lnSpc>
              <a:spcBef>
                <a:spcPts val="1200"/>
              </a:spcBef>
              <a:spcAft>
                <a:spcPts val="600"/>
              </a:spcAft>
              <a:buFont typeface="Arial" panose="020B0604020202020204" pitchFamily="34" charset="0"/>
              <a:buChar char="•"/>
            </a:pPr>
            <a:r>
              <a:rPr lang="es-MX" sz="2000" noProof="0" dirty="0">
                <a:latin typeface="+mn-lt"/>
                <a:ea typeface="+mn-ea"/>
                <a:cs typeface="+mn-cs"/>
              </a:rPr>
              <a:t>A lo largo del sexenio Pemex ha enviado a quemadores de campo </a:t>
            </a:r>
            <a:r>
              <a:rPr lang="es-MX" sz="2000" b="1" noProof="0" dirty="0">
                <a:latin typeface="+mn-lt"/>
                <a:ea typeface="+mn-ea"/>
                <a:cs typeface="+mn-cs"/>
              </a:rPr>
              <a:t>11.8%</a:t>
            </a:r>
            <a:r>
              <a:rPr lang="es-MX" sz="2000" noProof="0" dirty="0">
                <a:latin typeface="+mn-lt"/>
                <a:ea typeface="+mn-ea"/>
                <a:cs typeface="+mn-cs"/>
              </a:rPr>
              <a:t> del gas asociado producido, incumpliendo así con el límite máximo de </a:t>
            </a:r>
            <a:r>
              <a:rPr lang="es-MX" sz="2000" b="1" noProof="0" dirty="0">
                <a:latin typeface="+mn-lt"/>
                <a:ea typeface="+mn-ea"/>
                <a:cs typeface="+mn-cs"/>
              </a:rPr>
              <a:t>2% </a:t>
            </a:r>
            <a:r>
              <a:rPr lang="es-MX" sz="2000" noProof="0" dirty="0">
                <a:latin typeface="+mn-lt"/>
                <a:ea typeface="+mn-ea"/>
                <a:cs typeface="+mn-cs"/>
              </a:rPr>
              <a:t>autorizado por la CNH.</a:t>
            </a:r>
          </a:p>
          <a:p>
            <a:pPr>
              <a:spcAft>
                <a:spcPts val="600"/>
              </a:spcAft>
            </a:pPr>
            <a:endParaRPr lang="en-US" sz="1200" dirty="0">
              <a:latin typeface="+mn-lt"/>
              <a:ea typeface="+mn-ea"/>
              <a:cs typeface="+mn-cs"/>
            </a:endParaRPr>
          </a:p>
        </p:txBody>
      </p:sp>
      <p:sp>
        <p:nvSpPr>
          <p:cNvPr id="3" name="Marcador de número de diapositiva 2">
            <a:extLst>
              <a:ext uri="{FF2B5EF4-FFF2-40B4-BE49-F238E27FC236}">
                <a16:creationId xmlns:a16="http://schemas.microsoft.com/office/drawing/2014/main" id="{CCA5BB24-1657-03CC-FCAE-CDC21CFD2137}"/>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55</a:t>
            </a:fld>
            <a:endParaRPr lang="en-US">
              <a:solidFill>
                <a:schemeClr val="tx1">
                  <a:lumMod val="50000"/>
                  <a:lumOff val="50000"/>
                </a:schemeClr>
              </a:solidFill>
            </a:endParaRPr>
          </a:p>
        </p:txBody>
      </p:sp>
      <p:pic>
        <p:nvPicPr>
          <p:cNvPr id="2" name="Imagen 1">
            <a:extLst>
              <a:ext uri="{FF2B5EF4-FFF2-40B4-BE49-F238E27FC236}">
                <a16:creationId xmlns:a16="http://schemas.microsoft.com/office/drawing/2014/main" id="{EA54B999-6571-4FE7-4A01-DB2A7656DFB2}"/>
              </a:ext>
            </a:extLst>
          </p:cNvPr>
          <p:cNvPicPr>
            <a:picLocks noChangeAspect="1"/>
          </p:cNvPicPr>
          <p:nvPr/>
        </p:nvPicPr>
        <p:blipFill>
          <a:blip r:embed="rId3"/>
          <a:stretch>
            <a:fillRect/>
          </a:stretch>
        </p:blipFill>
        <p:spPr>
          <a:xfrm>
            <a:off x="712609" y="452027"/>
            <a:ext cx="2012321" cy="513142"/>
          </a:xfrm>
          <a:prstGeom prst="rect">
            <a:avLst/>
          </a:prstGeom>
        </p:spPr>
      </p:pic>
      <p:pic>
        <p:nvPicPr>
          <p:cNvPr id="9" name="Imagen 8">
            <a:extLst>
              <a:ext uri="{FF2B5EF4-FFF2-40B4-BE49-F238E27FC236}">
                <a16:creationId xmlns:a16="http://schemas.microsoft.com/office/drawing/2014/main" id="{74D1172D-E67E-62DA-0A39-6D7935700962}"/>
              </a:ext>
            </a:extLst>
          </p:cNvPr>
          <p:cNvPicPr>
            <a:picLocks noChangeAspect="1"/>
          </p:cNvPicPr>
          <p:nvPr/>
        </p:nvPicPr>
        <p:blipFill>
          <a:blip r:embed="rId4"/>
          <a:stretch>
            <a:fillRect/>
          </a:stretch>
        </p:blipFill>
        <p:spPr>
          <a:xfrm>
            <a:off x="4650658" y="1382766"/>
            <a:ext cx="7395864" cy="4837059"/>
          </a:xfrm>
          <a:prstGeom prst="rect">
            <a:avLst/>
          </a:prstGeom>
        </p:spPr>
      </p:pic>
    </p:spTree>
    <p:extLst>
      <p:ext uri="{BB962C8B-B14F-4D97-AF65-F5344CB8AC3E}">
        <p14:creationId xmlns:p14="http://schemas.microsoft.com/office/powerpoint/2010/main" val="840020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0C5548-65C6-CF60-BE59-E0DEDA78812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FBBD28-1DF9-FB8E-9346-C17A2A7EE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EC3906D7-103C-62DA-EEE3-0F93A2890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7B202B77-AE28-99B1-A46D-C18C72012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1A74EF9-EFCA-47E9-0704-D9D14F012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22583FD1-8BED-69A4-22C3-4FE5C7266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5988BA7D-F7D0-759E-611F-AEE425B46FA8}"/>
              </a:ext>
            </a:extLst>
          </p:cNvPr>
          <p:cNvSpPr txBox="1">
            <a:spLocks/>
          </p:cNvSpPr>
          <p:nvPr/>
        </p:nvSpPr>
        <p:spPr>
          <a:xfrm>
            <a:off x="244475" y="1199577"/>
            <a:ext cx="3957577" cy="4254641"/>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lnSpc>
                <a:spcPct val="100000"/>
              </a:lnSpc>
              <a:spcBef>
                <a:spcPts val="1200"/>
              </a:spcBef>
              <a:spcAft>
                <a:spcPts val="600"/>
              </a:spcAft>
              <a:buFont typeface="Arial" panose="020B0604020202020204" pitchFamily="34" charset="0"/>
              <a:buChar char="•"/>
            </a:pPr>
            <a:r>
              <a:rPr lang="es-MX" sz="2100" noProof="0" dirty="0">
                <a:latin typeface="+mn-lt"/>
                <a:ea typeface="+mn-ea"/>
                <a:cs typeface="+mn-cs"/>
              </a:rPr>
              <a:t>El incremento </a:t>
            </a:r>
            <a:r>
              <a:rPr lang="es-MX" sz="2100" dirty="0">
                <a:latin typeface="+mn-lt"/>
                <a:ea typeface="+mn-ea"/>
                <a:cs typeface="+mn-cs"/>
              </a:rPr>
              <a:t>logrado a partir </a:t>
            </a:r>
            <a:br>
              <a:rPr lang="es-MX" sz="2100" dirty="0">
                <a:latin typeface="+mn-lt"/>
                <a:ea typeface="+mn-ea"/>
                <a:cs typeface="+mn-cs"/>
              </a:rPr>
            </a:br>
            <a:r>
              <a:rPr lang="es-MX" sz="2100" dirty="0">
                <a:latin typeface="+mn-lt"/>
                <a:ea typeface="+mn-ea"/>
                <a:cs typeface="+mn-cs"/>
              </a:rPr>
              <a:t>de 2022 en </a:t>
            </a:r>
            <a:r>
              <a:rPr lang="es-MX" sz="2100" noProof="0" dirty="0">
                <a:latin typeface="+mn-lt"/>
                <a:ea typeface="+mn-ea"/>
                <a:cs typeface="+mn-cs"/>
              </a:rPr>
              <a:t>la producción de gas no asociado se debe a los nuevos desarrollos de los campos de </a:t>
            </a:r>
            <a:r>
              <a:rPr lang="es-MX" sz="2100" noProof="0" dirty="0" err="1">
                <a:latin typeface="+mn-lt"/>
                <a:ea typeface="+mn-ea"/>
                <a:cs typeface="+mn-cs"/>
              </a:rPr>
              <a:t>Quesqui</a:t>
            </a:r>
            <a:r>
              <a:rPr lang="es-MX" sz="2100" noProof="0" dirty="0">
                <a:latin typeface="+mn-lt"/>
                <a:ea typeface="+mn-ea"/>
                <a:cs typeface="+mn-cs"/>
              </a:rPr>
              <a:t> e </a:t>
            </a:r>
            <a:r>
              <a:rPr lang="es-MX" sz="2100" noProof="0" dirty="0" err="1">
                <a:latin typeface="+mn-lt"/>
                <a:ea typeface="+mn-ea"/>
                <a:cs typeface="+mn-cs"/>
              </a:rPr>
              <a:t>Ixachi</a:t>
            </a:r>
            <a:r>
              <a:rPr lang="es-MX" sz="2100" noProof="0" dirty="0">
                <a:latin typeface="+mn-lt"/>
                <a:ea typeface="+mn-ea"/>
                <a:cs typeface="+mn-cs"/>
              </a:rPr>
              <a:t>.</a:t>
            </a:r>
          </a:p>
          <a:p>
            <a:pPr marL="324000" indent="-324000">
              <a:lnSpc>
                <a:spcPct val="100000"/>
              </a:lnSpc>
              <a:spcBef>
                <a:spcPts val="1200"/>
              </a:spcBef>
              <a:spcAft>
                <a:spcPts val="600"/>
              </a:spcAft>
              <a:buFont typeface="Arial" panose="020B0604020202020204" pitchFamily="34" charset="0"/>
              <a:buChar char="•"/>
            </a:pPr>
            <a:r>
              <a:rPr lang="es-MX" sz="2100" dirty="0">
                <a:latin typeface="+mn-lt"/>
                <a:ea typeface="+mn-ea"/>
                <a:cs typeface="+mn-cs"/>
              </a:rPr>
              <a:t>Desafortunadamente, por falta de infraestructura, la mayor parte del gas de estos dos campos se está quemando a la atmósfera. </a:t>
            </a:r>
          </a:p>
          <a:p>
            <a:pPr marL="324000" indent="-324000">
              <a:lnSpc>
                <a:spcPct val="100000"/>
              </a:lnSpc>
              <a:spcBef>
                <a:spcPts val="1200"/>
              </a:spcBef>
              <a:spcAft>
                <a:spcPts val="600"/>
              </a:spcAft>
              <a:buFont typeface="Arial" panose="020B0604020202020204" pitchFamily="34" charset="0"/>
              <a:buChar char="•"/>
            </a:pPr>
            <a:r>
              <a:rPr lang="es-MX" sz="2100" noProof="0" dirty="0">
                <a:latin typeface="+mn-lt"/>
                <a:ea typeface="+mn-ea"/>
                <a:cs typeface="+mn-cs"/>
              </a:rPr>
              <a:t>Estos volúmenes de gas no son reportados por Pemex, ni a la CNH ni en sus estados financieros.</a:t>
            </a:r>
          </a:p>
          <a:p>
            <a:pPr>
              <a:spcAft>
                <a:spcPts val="600"/>
              </a:spcAft>
            </a:pPr>
            <a:endParaRPr lang="en-US" sz="1200" dirty="0">
              <a:latin typeface="+mn-lt"/>
              <a:ea typeface="+mn-ea"/>
              <a:cs typeface="+mn-cs"/>
            </a:endParaRPr>
          </a:p>
        </p:txBody>
      </p:sp>
      <p:sp>
        <p:nvSpPr>
          <p:cNvPr id="3" name="Marcador de número de diapositiva 2">
            <a:extLst>
              <a:ext uri="{FF2B5EF4-FFF2-40B4-BE49-F238E27FC236}">
                <a16:creationId xmlns:a16="http://schemas.microsoft.com/office/drawing/2014/main" id="{41ED1260-E8FF-B905-8653-49DB4BCC83E0}"/>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56</a:t>
            </a:fld>
            <a:endParaRPr lang="en-US">
              <a:solidFill>
                <a:schemeClr val="tx1">
                  <a:lumMod val="50000"/>
                  <a:lumOff val="50000"/>
                </a:schemeClr>
              </a:solidFill>
            </a:endParaRPr>
          </a:p>
        </p:txBody>
      </p:sp>
      <p:pic>
        <p:nvPicPr>
          <p:cNvPr id="2" name="Imagen 1">
            <a:extLst>
              <a:ext uri="{FF2B5EF4-FFF2-40B4-BE49-F238E27FC236}">
                <a16:creationId xmlns:a16="http://schemas.microsoft.com/office/drawing/2014/main" id="{9B85C663-4858-37E5-D7A6-B49430124AFE}"/>
              </a:ext>
            </a:extLst>
          </p:cNvPr>
          <p:cNvPicPr>
            <a:picLocks noChangeAspect="1"/>
          </p:cNvPicPr>
          <p:nvPr/>
        </p:nvPicPr>
        <p:blipFill>
          <a:blip r:embed="rId3"/>
          <a:stretch>
            <a:fillRect/>
          </a:stretch>
        </p:blipFill>
        <p:spPr>
          <a:xfrm>
            <a:off x="712609" y="452027"/>
            <a:ext cx="2012321" cy="513142"/>
          </a:xfrm>
          <a:prstGeom prst="rect">
            <a:avLst/>
          </a:prstGeom>
        </p:spPr>
      </p:pic>
      <p:pic>
        <p:nvPicPr>
          <p:cNvPr id="4" name="Imagen 3">
            <a:extLst>
              <a:ext uri="{FF2B5EF4-FFF2-40B4-BE49-F238E27FC236}">
                <a16:creationId xmlns:a16="http://schemas.microsoft.com/office/drawing/2014/main" id="{96CA37AC-72E2-4414-4BF5-45574DA07774}"/>
              </a:ext>
            </a:extLst>
          </p:cNvPr>
          <p:cNvPicPr>
            <a:picLocks noChangeAspect="1"/>
          </p:cNvPicPr>
          <p:nvPr/>
        </p:nvPicPr>
        <p:blipFill>
          <a:blip r:embed="rId4"/>
          <a:stretch>
            <a:fillRect/>
          </a:stretch>
        </p:blipFill>
        <p:spPr>
          <a:xfrm>
            <a:off x="4914661" y="965169"/>
            <a:ext cx="6809271" cy="4453414"/>
          </a:xfrm>
          <a:prstGeom prst="rect">
            <a:avLst/>
          </a:prstGeom>
        </p:spPr>
      </p:pic>
    </p:spTree>
    <p:extLst>
      <p:ext uri="{BB962C8B-B14F-4D97-AF65-F5344CB8AC3E}">
        <p14:creationId xmlns:p14="http://schemas.microsoft.com/office/powerpoint/2010/main" val="10246606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0E1804-BB07-9A86-29A1-681317DC17E2}"/>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DEE14D0-722A-50C7-E935-8364AB15E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7FC753FB-09F9-5E85-E2C8-434E115A7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223978CB-4160-C3D0-3944-807129895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8AB593E-EEEC-2F5B-F7DC-EB82082DF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E2AC7CD-55BE-737B-33E5-68B16CDEE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3DDB329D-B79B-3F3D-16B7-3CC5CD0ACE07}"/>
              </a:ext>
            </a:extLst>
          </p:cNvPr>
          <p:cNvSpPr txBox="1">
            <a:spLocks/>
          </p:cNvSpPr>
          <p:nvPr/>
        </p:nvSpPr>
        <p:spPr>
          <a:xfrm>
            <a:off x="244475" y="1553721"/>
            <a:ext cx="3957577" cy="5304279"/>
          </a:xfrm>
          <a:prstGeom prst="rect">
            <a:avLst/>
          </a:prstGeom>
        </p:spPr>
        <p:txBody>
          <a:bodyPr vert="horz" lIns="91440" tIns="45720" rIns="91440" bIns="45720" rtlCol="0"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lnSpc>
                <a:spcPct val="110000"/>
              </a:lnSpc>
              <a:spcBef>
                <a:spcPts val="600"/>
              </a:spcBef>
              <a:spcAft>
                <a:spcPts val="600"/>
              </a:spcAft>
              <a:buFont typeface="Arial" panose="020B0604020202020204" pitchFamily="34" charset="0"/>
              <a:buChar char="•"/>
            </a:pPr>
            <a:r>
              <a:rPr lang="es-MX" sz="2100" dirty="0">
                <a:latin typeface="+mn-lt"/>
                <a:ea typeface="+mn-ea"/>
                <a:cs typeface="+mn-cs"/>
              </a:rPr>
              <a:t>De igual manera, de acuerdo a la NOM-148-SEMARNAT-2006, las refinerías del SNR deben capturar al menos el 80% del azufre liberado en los procesos</a:t>
            </a:r>
            <a:r>
              <a:rPr lang="es-MX" sz="2100" noProof="0" dirty="0">
                <a:latin typeface="+mn-lt"/>
                <a:ea typeface="+mn-ea"/>
                <a:cs typeface="+mn-cs"/>
              </a:rPr>
              <a:t>.</a:t>
            </a:r>
          </a:p>
          <a:p>
            <a:pPr marL="324000" indent="-324000">
              <a:lnSpc>
                <a:spcPct val="110000"/>
              </a:lnSpc>
              <a:spcBef>
                <a:spcPts val="600"/>
              </a:spcBef>
              <a:spcAft>
                <a:spcPts val="600"/>
              </a:spcAft>
              <a:buFont typeface="Arial" panose="020B0604020202020204" pitchFamily="34" charset="0"/>
              <a:buChar char="•"/>
            </a:pPr>
            <a:r>
              <a:rPr lang="es-MX" sz="2100" dirty="0">
                <a:latin typeface="+mn-lt"/>
                <a:ea typeface="+mn-ea"/>
                <a:cs typeface="+mn-cs"/>
              </a:rPr>
              <a:t>El SNR no estaba cumpliendo con la norma, pero, a medida que sus plantas recuperadoras de azufre fueron parando por falta de mantenimiento, el porcentaje de azufre recuperado se vino abajo</a:t>
            </a:r>
            <a:r>
              <a:rPr lang="es-MX" sz="2100" noProof="0" dirty="0">
                <a:latin typeface="+mn-lt"/>
                <a:ea typeface="+mn-ea"/>
                <a:cs typeface="+mn-cs"/>
              </a:rPr>
              <a:t>.</a:t>
            </a:r>
          </a:p>
          <a:p>
            <a:pPr marL="324000" indent="-324000">
              <a:lnSpc>
                <a:spcPct val="110000"/>
              </a:lnSpc>
              <a:spcBef>
                <a:spcPts val="600"/>
              </a:spcBef>
              <a:spcAft>
                <a:spcPts val="600"/>
              </a:spcAft>
              <a:buFont typeface="Arial" panose="020B0604020202020204" pitchFamily="34" charset="0"/>
              <a:buChar char="•"/>
            </a:pPr>
            <a:r>
              <a:rPr lang="es-MX" sz="2100" noProof="0" dirty="0">
                <a:latin typeface="+mn-lt"/>
                <a:ea typeface="+mn-ea"/>
                <a:cs typeface="+mn-cs"/>
              </a:rPr>
              <a:t>En 2024 únicamente capturó el </a:t>
            </a:r>
            <a:r>
              <a:rPr lang="es-MX" sz="2100" b="1" noProof="0" dirty="0">
                <a:latin typeface="+mn-lt"/>
                <a:ea typeface="+mn-ea"/>
                <a:cs typeface="+mn-cs"/>
              </a:rPr>
              <a:t>27%</a:t>
            </a:r>
            <a:r>
              <a:rPr lang="es-MX" sz="2100" noProof="0" dirty="0">
                <a:latin typeface="+mn-lt"/>
                <a:ea typeface="+mn-ea"/>
                <a:cs typeface="+mn-cs"/>
              </a:rPr>
              <a:t> del azufre liberado. Cadereyta (</a:t>
            </a:r>
            <a:r>
              <a:rPr lang="es-MX" sz="2100" b="1" noProof="0" dirty="0">
                <a:latin typeface="+mn-lt"/>
                <a:ea typeface="+mn-ea"/>
                <a:cs typeface="+mn-cs"/>
              </a:rPr>
              <a:t>68%</a:t>
            </a:r>
            <a:r>
              <a:rPr lang="es-MX" sz="2100" noProof="0" dirty="0">
                <a:latin typeface="+mn-lt"/>
                <a:ea typeface="+mn-ea"/>
                <a:cs typeface="+mn-cs"/>
              </a:rPr>
              <a:t>) y Salamanca (</a:t>
            </a:r>
            <a:r>
              <a:rPr lang="es-MX" sz="2100" b="1" noProof="0" dirty="0">
                <a:latin typeface="+mn-lt"/>
                <a:ea typeface="+mn-ea"/>
                <a:cs typeface="+mn-cs"/>
              </a:rPr>
              <a:t>47%</a:t>
            </a:r>
            <a:r>
              <a:rPr lang="es-MX" sz="2100" noProof="0" dirty="0">
                <a:latin typeface="+mn-lt"/>
                <a:ea typeface="+mn-ea"/>
                <a:cs typeface="+mn-cs"/>
              </a:rPr>
              <a:t>) son las que </a:t>
            </a:r>
            <a:r>
              <a:rPr lang="es-MX" sz="2100" dirty="0">
                <a:latin typeface="+mn-lt"/>
                <a:ea typeface="+mn-ea"/>
                <a:cs typeface="+mn-cs"/>
              </a:rPr>
              <a:t>muestran el mejor desempeño. Las demás refinerías están muy por debajo del promedio. La peor de todas es Tula, que no recupera casi nada.</a:t>
            </a:r>
          </a:p>
          <a:p>
            <a:pPr marL="324000" indent="-324000">
              <a:lnSpc>
                <a:spcPct val="110000"/>
              </a:lnSpc>
              <a:spcBef>
                <a:spcPts val="600"/>
              </a:spcBef>
              <a:spcAft>
                <a:spcPts val="600"/>
              </a:spcAft>
              <a:buFont typeface="Arial" panose="020B0604020202020204" pitchFamily="34" charset="0"/>
              <a:buChar char="•"/>
            </a:pPr>
            <a:r>
              <a:rPr lang="es-MX" sz="2100" noProof="0" dirty="0">
                <a:latin typeface="+mn-lt"/>
                <a:ea typeface="+mn-ea"/>
                <a:cs typeface="+mn-cs"/>
              </a:rPr>
              <a:t>El conjunto de las seis refinerías está emitiendo a la atmósfera un promedio de </a:t>
            </a:r>
            <a:r>
              <a:rPr lang="es-MX" sz="2100" b="1" noProof="0" dirty="0">
                <a:latin typeface="+mn-lt"/>
                <a:ea typeface="+mn-ea"/>
                <a:cs typeface="+mn-cs"/>
              </a:rPr>
              <a:t>2,000 t/día </a:t>
            </a:r>
            <a:r>
              <a:rPr lang="es-MX" sz="2100" noProof="0" dirty="0">
                <a:latin typeface="+mn-lt"/>
                <a:ea typeface="+mn-ea"/>
                <a:cs typeface="+mn-cs"/>
              </a:rPr>
              <a:t>de SO</a:t>
            </a:r>
            <a:r>
              <a:rPr lang="es-MX" sz="2100" baseline="-25000" noProof="0" dirty="0">
                <a:latin typeface="+mn-lt"/>
                <a:ea typeface="+mn-ea"/>
                <a:cs typeface="+mn-cs"/>
              </a:rPr>
              <a:t>2</a:t>
            </a:r>
            <a:r>
              <a:rPr lang="es-MX" sz="2100" noProof="0" dirty="0">
                <a:latin typeface="+mn-lt"/>
                <a:ea typeface="+mn-ea"/>
                <a:cs typeface="+mn-cs"/>
              </a:rPr>
              <a:t>. </a:t>
            </a:r>
          </a:p>
          <a:p>
            <a:pPr marL="324000" indent="-324000">
              <a:lnSpc>
                <a:spcPct val="110000"/>
              </a:lnSpc>
              <a:spcBef>
                <a:spcPts val="600"/>
              </a:spcBef>
              <a:spcAft>
                <a:spcPts val="600"/>
              </a:spcAft>
              <a:buFont typeface="Arial" panose="020B0604020202020204" pitchFamily="34" charset="0"/>
              <a:buChar char="•"/>
            </a:pPr>
            <a:r>
              <a:rPr lang="es-MX" sz="2100" noProof="0" dirty="0">
                <a:latin typeface="+mn-lt"/>
                <a:ea typeface="+mn-ea"/>
                <a:cs typeface="+mn-cs"/>
              </a:rPr>
              <a:t>Las que más contaminan son </a:t>
            </a:r>
            <a:br>
              <a:rPr lang="es-MX" sz="2100" noProof="0" dirty="0">
                <a:latin typeface="+mn-lt"/>
                <a:ea typeface="+mn-ea"/>
                <a:cs typeface="+mn-cs"/>
              </a:rPr>
            </a:br>
            <a:r>
              <a:rPr lang="es-MX" sz="2100" noProof="0" dirty="0">
                <a:latin typeface="+mn-lt"/>
                <a:ea typeface="+mn-ea"/>
                <a:cs typeface="+mn-cs"/>
              </a:rPr>
              <a:t>Minatitlán, Madero y Salina Cruz.</a:t>
            </a:r>
            <a:endParaRPr lang="es-MX" sz="1800" noProof="0" dirty="0">
              <a:latin typeface="+mn-lt"/>
              <a:ea typeface="+mn-ea"/>
              <a:cs typeface="+mn-cs"/>
            </a:endParaRPr>
          </a:p>
        </p:txBody>
      </p:sp>
      <p:sp>
        <p:nvSpPr>
          <p:cNvPr id="3" name="Marcador de número de diapositiva 2">
            <a:extLst>
              <a:ext uri="{FF2B5EF4-FFF2-40B4-BE49-F238E27FC236}">
                <a16:creationId xmlns:a16="http://schemas.microsoft.com/office/drawing/2014/main" id="{FC9C8657-CEEE-3F07-A602-83A85DE167A7}"/>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57</a:t>
            </a:fld>
            <a:endParaRPr lang="en-US">
              <a:solidFill>
                <a:schemeClr val="tx1">
                  <a:lumMod val="50000"/>
                  <a:lumOff val="50000"/>
                </a:schemeClr>
              </a:solidFill>
            </a:endParaRPr>
          </a:p>
        </p:txBody>
      </p:sp>
      <p:pic>
        <p:nvPicPr>
          <p:cNvPr id="2" name="Imagen 1">
            <a:extLst>
              <a:ext uri="{FF2B5EF4-FFF2-40B4-BE49-F238E27FC236}">
                <a16:creationId xmlns:a16="http://schemas.microsoft.com/office/drawing/2014/main" id="{4FA5965D-F84F-4381-8D16-E77E67B8251B}"/>
              </a:ext>
            </a:extLst>
          </p:cNvPr>
          <p:cNvPicPr>
            <a:picLocks noChangeAspect="1"/>
          </p:cNvPicPr>
          <p:nvPr/>
        </p:nvPicPr>
        <p:blipFill>
          <a:blip r:embed="rId3"/>
          <a:stretch>
            <a:fillRect/>
          </a:stretch>
        </p:blipFill>
        <p:spPr>
          <a:xfrm>
            <a:off x="712609" y="452027"/>
            <a:ext cx="2012321" cy="513142"/>
          </a:xfrm>
          <a:prstGeom prst="rect">
            <a:avLst/>
          </a:prstGeom>
        </p:spPr>
      </p:pic>
      <p:pic>
        <p:nvPicPr>
          <p:cNvPr id="9" name="Imagen 8">
            <a:extLst>
              <a:ext uri="{FF2B5EF4-FFF2-40B4-BE49-F238E27FC236}">
                <a16:creationId xmlns:a16="http://schemas.microsoft.com/office/drawing/2014/main" id="{7E574C9E-E197-1CBA-D342-483C3C06EDA3}"/>
              </a:ext>
            </a:extLst>
          </p:cNvPr>
          <p:cNvPicPr>
            <a:picLocks noChangeAspect="1"/>
          </p:cNvPicPr>
          <p:nvPr/>
        </p:nvPicPr>
        <p:blipFill>
          <a:blip r:embed="rId4"/>
          <a:stretch>
            <a:fillRect/>
          </a:stretch>
        </p:blipFill>
        <p:spPr>
          <a:xfrm>
            <a:off x="5623678" y="226246"/>
            <a:ext cx="5674082" cy="3047896"/>
          </a:xfrm>
          <a:prstGeom prst="rect">
            <a:avLst/>
          </a:prstGeom>
        </p:spPr>
      </p:pic>
      <p:pic>
        <p:nvPicPr>
          <p:cNvPr id="14" name="Imagen 13">
            <a:extLst>
              <a:ext uri="{FF2B5EF4-FFF2-40B4-BE49-F238E27FC236}">
                <a16:creationId xmlns:a16="http://schemas.microsoft.com/office/drawing/2014/main" id="{06185791-239C-B0B2-7B6B-E0B5FFE7CB7F}"/>
              </a:ext>
            </a:extLst>
          </p:cNvPr>
          <p:cNvPicPr>
            <a:picLocks noChangeAspect="1"/>
          </p:cNvPicPr>
          <p:nvPr/>
        </p:nvPicPr>
        <p:blipFill>
          <a:blip r:embed="rId5"/>
          <a:stretch>
            <a:fillRect/>
          </a:stretch>
        </p:blipFill>
        <p:spPr>
          <a:xfrm>
            <a:off x="5623678" y="3376049"/>
            <a:ext cx="5678745" cy="3204277"/>
          </a:xfrm>
          <a:prstGeom prst="rect">
            <a:avLst/>
          </a:prstGeom>
        </p:spPr>
      </p:pic>
    </p:spTree>
    <p:extLst>
      <p:ext uri="{BB962C8B-B14F-4D97-AF65-F5344CB8AC3E}">
        <p14:creationId xmlns:p14="http://schemas.microsoft.com/office/powerpoint/2010/main" val="1188829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856D5F-4AF5-CFC8-D6EB-A07AECC8077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D4FA63-78D7-09E3-19E5-825CEEBC5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13FC5331-96D5-2079-BF9B-8A72B8CE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4231916D-395A-3C89-6209-F4AB14647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6D42D29C-38F9-8F31-5F73-56EE5B3EF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34B09A3B-18F8-127E-5F71-4C6331F53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2D2C5376-7F13-AF24-0D9F-FD215BAB3D8E}"/>
              </a:ext>
            </a:extLst>
          </p:cNvPr>
          <p:cNvSpPr txBox="1">
            <a:spLocks/>
          </p:cNvSpPr>
          <p:nvPr/>
        </p:nvSpPr>
        <p:spPr>
          <a:xfrm>
            <a:off x="244475" y="1447715"/>
            <a:ext cx="3957577" cy="5304279"/>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4000" indent="-324000">
              <a:lnSpc>
                <a:spcPct val="110000"/>
              </a:lnSpc>
              <a:spcBef>
                <a:spcPts val="600"/>
              </a:spcBef>
              <a:spcAft>
                <a:spcPts val="600"/>
              </a:spcAft>
              <a:buFont typeface="Arial" panose="020B0604020202020204" pitchFamily="34" charset="0"/>
              <a:buChar char="•"/>
            </a:pPr>
            <a:r>
              <a:rPr lang="es-MX" sz="2100" dirty="0">
                <a:latin typeface="+mn-lt"/>
                <a:ea typeface="+mn-ea"/>
                <a:cs typeface="+mn-cs"/>
              </a:rPr>
              <a:t>De acuerdo a la NOM-137-SEMARNAT-2013, los CPG deben capturar al menos el 80% del azufre </a:t>
            </a:r>
            <a:r>
              <a:rPr lang="es-ES" sz="2100" dirty="0">
                <a:latin typeface="+mn-lt"/>
                <a:ea typeface="+mn-ea"/>
                <a:cs typeface="+mn-cs"/>
              </a:rPr>
              <a:t>contenido en el gas procesado</a:t>
            </a:r>
            <a:r>
              <a:rPr lang="es-MX" sz="2100" noProof="0" dirty="0">
                <a:latin typeface="+mn-lt"/>
                <a:ea typeface="+mn-ea"/>
                <a:cs typeface="+mn-cs"/>
              </a:rPr>
              <a:t>.</a:t>
            </a:r>
          </a:p>
          <a:p>
            <a:pPr marL="324000" indent="-324000">
              <a:lnSpc>
                <a:spcPct val="110000"/>
              </a:lnSpc>
              <a:spcBef>
                <a:spcPts val="600"/>
              </a:spcBef>
              <a:spcAft>
                <a:spcPts val="600"/>
              </a:spcAft>
              <a:buFont typeface="Arial" panose="020B0604020202020204" pitchFamily="34" charset="0"/>
              <a:buChar char="•"/>
            </a:pPr>
            <a:r>
              <a:rPr lang="es-MX" sz="2100" dirty="0">
                <a:latin typeface="+mn-lt"/>
                <a:ea typeface="+mn-ea"/>
                <a:cs typeface="+mn-cs"/>
              </a:rPr>
              <a:t>Hasta el 2010 los tres principales CPG (Cactus, Nuevo Pemex y Pemex) estaban cumpliendo con la con la norma, pero, al igual que con el SNR, a medida que sus plantas recuperadoras de azufre fueron parando por falta de mantenimiento, el porcentaje de azufre recuperado se vino abajo</a:t>
            </a:r>
            <a:r>
              <a:rPr lang="es-MX" sz="2100" noProof="0" dirty="0">
                <a:latin typeface="+mn-lt"/>
                <a:ea typeface="+mn-ea"/>
                <a:cs typeface="+mn-cs"/>
              </a:rPr>
              <a:t>.</a:t>
            </a:r>
          </a:p>
          <a:p>
            <a:pPr marL="324000" indent="-324000">
              <a:lnSpc>
                <a:spcPct val="110000"/>
              </a:lnSpc>
              <a:spcBef>
                <a:spcPts val="600"/>
              </a:spcBef>
              <a:spcAft>
                <a:spcPts val="600"/>
              </a:spcAft>
              <a:buFont typeface="Arial" panose="020B0604020202020204" pitchFamily="34" charset="0"/>
              <a:buChar char="•"/>
            </a:pPr>
            <a:r>
              <a:rPr lang="es-MX" sz="2100" noProof="0" dirty="0">
                <a:latin typeface="+mn-lt"/>
                <a:ea typeface="+mn-ea"/>
                <a:cs typeface="+mn-cs"/>
              </a:rPr>
              <a:t>En 2024 únicamente capturó </a:t>
            </a:r>
            <a:r>
              <a:rPr lang="es-MX" sz="2100" b="1" noProof="0" dirty="0">
                <a:latin typeface="+mn-lt"/>
                <a:ea typeface="+mn-ea"/>
                <a:cs typeface="+mn-cs"/>
              </a:rPr>
              <a:t>5%</a:t>
            </a:r>
            <a:r>
              <a:rPr lang="es-MX" sz="2100" noProof="0" dirty="0">
                <a:latin typeface="+mn-lt"/>
                <a:ea typeface="+mn-ea"/>
                <a:cs typeface="+mn-cs"/>
              </a:rPr>
              <a:t> del azufre presente en el gas procesado. Cd. Pemex, que venía mostrando un buen desempeño capturó solo 20%</a:t>
            </a:r>
            <a:r>
              <a:rPr lang="es-MX" sz="2100" dirty="0">
                <a:latin typeface="+mn-lt"/>
                <a:ea typeface="+mn-ea"/>
                <a:cs typeface="+mn-cs"/>
              </a:rPr>
              <a:t>. En todos los demás las plantas están fuera de servicio.</a:t>
            </a:r>
          </a:p>
          <a:p>
            <a:pPr marL="324000" indent="-324000">
              <a:lnSpc>
                <a:spcPct val="110000"/>
              </a:lnSpc>
              <a:spcBef>
                <a:spcPts val="600"/>
              </a:spcBef>
              <a:spcAft>
                <a:spcPts val="600"/>
              </a:spcAft>
              <a:buFont typeface="Arial" panose="020B0604020202020204" pitchFamily="34" charset="0"/>
              <a:buChar char="•"/>
            </a:pPr>
            <a:r>
              <a:rPr lang="es-MX" sz="2100" noProof="0" dirty="0">
                <a:latin typeface="+mn-lt"/>
                <a:ea typeface="+mn-ea"/>
                <a:cs typeface="+mn-cs"/>
              </a:rPr>
              <a:t>El conjunto de las CPG está</a:t>
            </a:r>
            <a:br>
              <a:rPr lang="es-MX" sz="2100" noProof="0" dirty="0">
                <a:latin typeface="+mn-lt"/>
                <a:ea typeface="+mn-ea"/>
                <a:cs typeface="+mn-cs"/>
              </a:rPr>
            </a:br>
            <a:r>
              <a:rPr lang="es-MX" sz="2100" noProof="0" dirty="0">
                <a:latin typeface="+mn-lt"/>
                <a:ea typeface="+mn-ea"/>
                <a:cs typeface="+mn-cs"/>
              </a:rPr>
              <a:t>emitiendo a la atmósfera un </a:t>
            </a:r>
            <a:br>
              <a:rPr lang="es-MX" sz="2100" noProof="0" dirty="0">
                <a:latin typeface="+mn-lt"/>
                <a:ea typeface="+mn-ea"/>
                <a:cs typeface="+mn-cs"/>
              </a:rPr>
            </a:br>
            <a:r>
              <a:rPr lang="es-MX" sz="2100" noProof="0" dirty="0">
                <a:latin typeface="+mn-lt"/>
                <a:ea typeface="+mn-ea"/>
                <a:cs typeface="+mn-cs"/>
              </a:rPr>
              <a:t>promedio de </a:t>
            </a:r>
            <a:r>
              <a:rPr lang="es-MX" sz="2100" b="1" noProof="0" dirty="0">
                <a:latin typeface="+mn-lt"/>
                <a:ea typeface="+mn-ea"/>
                <a:cs typeface="+mn-cs"/>
              </a:rPr>
              <a:t>2,500 t/día </a:t>
            </a:r>
            <a:r>
              <a:rPr lang="es-MX" sz="2100" noProof="0" dirty="0">
                <a:latin typeface="+mn-lt"/>
                <a:ea typeface="+mn-ea"/>
                <a:cs typeface="+mn-cs"/>
              </a:rPr>
              <a:t>de SO</a:t>
            </a:r>
            <a:r>
              <a:rPr lang="es-MX" sz="2100" baseline="-25000" noProof="0" dirty="0">
                <a:latin typeface="+mn-lt"/>
                <a:ea typeface="+mn-ea"/>
                <a:cs typeface="+mn-cs"/>
              </a:rPr>
              <a:t>2</a:t>
            </a:r>
            <a:r>
              <a:rPr lang="es-MX" sz="2100" noProof="0" dirty="0">
                <a:latin typeface="+mn-lt"/>
                <a:ea typeface="+mn-ea"/>
                <a:cs typeface="+mn-cs"/>
              </a:rPr>
              <a:t>. </a:t>
            </a:r>
          </a:p>
        </p:txBody>
      </p:sp>
      <p:sp>
        <p:nvSpPr>
          <p:cNvPr id="3" name="Marcador de número de diapositiva 2">
            <a:extLst>
              <a:ext uri="{FF2B5EF4-FFF2-40B4-BE49-F238E27FC236}">
                <a16:creationId xmlns:a16="http://schemas.microsoft.com/office/drawing/2014/main" id="{C0A853F0-C777-E7E2-618E-4D1285160437}"/>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58</a:t>
            </a:fld>
            <a:endParaRPr lang="en-US">
              <a:solidFill>
                <a:schemeClr val="tx1">
                  <a:lumMod val="50000"/>
                  <a:lumOff val="50000"/>
                </a:schemeClr>
              </a:solidFill>
            </a:endParaRPr>
          </a:p>
        </p:txBody>
      </p:sp>
      <p:pic>
        <p:nvPicPr>
          <p:cNvPr id="2" name="Imagen 1">
            <a:extLst>
              <a:ext uri="{FF2B5EF4-FFF2-40B4-BE49-F238E27FC236}">
                <a16:creationId xmlns:a16="http://schemas.microsoft.com/office/drawing/2014/main" id="{B7918BDE-8B2C-2744-168F-6F2F0049E577}"/>
              </a:ext>
            </a:extLst>
          </p:cNvPr>
          <p:cNvPicPr>
            <a:picLocks noChangeAspect="1"/>
          </p:cNvPicPr>
          <p:nvPr/>
        </p:nvPicPr>
        <p:blipFill>
          <a:blip r:embed="rId3"/>
          <a:stretch>
            <a:fillRect/>
          </a:stretch>
        </p:blipFill>
        <p:spPr>
          <a:xfrm>
            <a:off x="712609" y="452027"/>
            <a:ext cx="2012321" cy="513142"/>
          </a:xfrm>
          <a:prstGeom prst="rect">
            <a:avLst/>
          </a:prstGeom>
        </p:spPr>
      </p:pic>
      <p:pic>
        <p:nvPicPr>
          <p:cNvPr id="30" name="Imagen 29">
            <a:extLst>
              <a:ext uri="{FF2B5EF4-FFF2-40B4-BE49-F238E27FC236}">
                <a16:creationId xmlns:a16="http://schemas.microsoft.com/office/drawing/2014/main" id="{4410B06E-19D7-9C5B-F93B-5B736644B28B}"/>
              </a:ext>
            </a:extLst>
          </p:cNvPr>
          <p:cNvPicPr>
            <a:picLocks noChangeAspect="1"/>
          </p:cNvPicPr>
          <p:nvPr/>
        </p:nvPicPr>
        <p:blipFill>
          <a:blip r:embed="rId4"/>
          <a:stretch>
            <a:fillRect/>
          </a:stretch>
        </p:blipFill>
        <p:spPr>
          <a:xfrm>
            <a:off x="5756589" y="105753"/>
            <a:ext cx="5528814" cy="3266037"/>
          </a:xfrm>
          <a:prstGeom prst="rect">
            <a:avLst/>
          </a:prstGeom>
        </p:spPr>
      </p:pic>
      <p:pic>
        <p:nvPicPr>
          <p:cNvPr id="31" name="Imagen 30">
            <a:extLst>
              <a:ext uri="{FF2B5EF4-FFF2-40B4-BE49-F238E27FC236}">
                <a16:creationId xmlns:a16="http://schemas.microsoft.com/office/drawing/2014/main" id="{18B37B93-496B-7835-3B35-7765F8F62742}"/>
              </a:ext>
            </a:extLst>
          </p:cNvPr>
          <p:cNvPicPr>
            <a:picLocks noChangeAspect="1"/>
          </p:cNvPicPr>
          <p:nvPr/>
        </p:nvPicPr>
        <p:blipFill>
          <a:blip r:embed="rId5"/>
          <a:stretch>
            <a:fillRect/>
          </a:stretch>
        </p:blipFill>
        <p:spPr>
          <a:xfrm>
            <a:off x="5756589" y="3486211"/>
            <a:ext cx="5568775" cy="3266037"/>
          </a:xfrm>
          <a:prstGeom prst="rect">
            <a:avLst/>
          </a:prstGeom>
        </p:spPr>
      </p:pic>
    </p:spTree>
    <p:extLst>
      <p:ext uri="{BB962C8B-B14F-4D97-AF65-F5344CB8AC3E}">
        <p14:creationId xmlns:p14="http://schemas.microsoft.com/office/powerpoint/2010/main" val="26339775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67390-A3A6-4C97-FC8D-74F135E9737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D55A1C9-2547-E377-BD76-5DAC5889AF32}"/>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s-MX" kern="1200" noProof="0" dirty="0">
                <a:solidFill>
                  <a:schemeClr val="tx1"/>
                </a:solidFill>
                <a:latin typeface="+mj-lt"/>
                <a:ea typeface="+mj-ea"/>
                <a:cs typeface="+mj-cs"/>
              </a:rPr>
              <a:t>Conclusiones</a:t>
            </a:r>
          </a:p>
        </p:txBody>
      </p:sp>
      <p:sp>
        <p:nvSpPr>
          <p:cNvPr id="3" name="Marcador de número de diapositiva 2">
            <a:extLst>
              <a:ext uri="{FF2B5EF4-FFF2-40B4-BE49-F238E27FC236}">
                <a16:creationId xmlns:a16="http://schemas.microsoft.com/office/drawing/2014/main" id="{390AE3D9-476A-9C4D-6E14-A14B8E052D53}"/>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59</a:t>
            </a:fld>
            <a:endParaRPr lang="en-US">
              <a:solidFill>
                <a:schemeClr val="tx1">
                  <a:lumMod val="50000"/>
                  <a:lumOff val="50000"/>
                </a:schemeClr>
              </a:solidFill>
            </a:endParaRPr>
          </a:p>
        </p:txBody>
      </p:sp>
      <p:pic>
        <p:nvPicPr>
          <p:cNvPr id="4" name="Imagen 3">
            <a:extLst>
              <a:ext uri="{FF2B5EF4-FFF2-40B4-BE49-F238E27FC236}">
                <a16:creationId xmlns:a16="http://schemas.microsoft.com/office/drawing/2014/main" id="{25624B55-8572-6EA4-CF4D-2467A27285C4}"/>
              </a:ext>
            </a:extLst>
          </p:cNvPr>
          <p:cNvPicPr>
            <a:picLocks noChangeAspect="1"/>
          </p:cNvPicPr>
          <p:nvPr/>
        </p:nvPicPr>
        <p:blipFill>
          <a:blip r:embed="rId2"/>
          <a:stretch>
            <a:fillRect/>
          </a:stretch>
        </p:blipFill>
        <p:spPr>
          <a:xfrm>
            <a:off x="4545795" y="535598"/>
            <a:ext cx="2756368" cy="702874"/>
          </a:xfrm>
          <a:prstGeom prst="rect">
            <a:avLst/>
          </a:prstGeom>
        </p:spPr>
      </p:pic>
    </p:spTree>
    <p:extLst>
      <p:ext uri="{BB962C8B-B14F-4D97-AF65-F5344CB8AC3E}">
        <p14:creationId xmlns:p14="http://schemas.microsoft.com/office/powerpoint/2010/main" val="3864784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4101DC0-BBC5-594F-D2C3-D68599DEBA91}"/>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marL="342900" indent="-342900" algn="l">
              <a:buFont typeface="Arial" panose="020B0604020202020204" pitchFamily="34" charset="0"/>
              <a:buChar char="•"/>
            </a:pPr>
            <a:r>
              <a:rPr lang="es-MX" sz="2000" kern="1200" noProof="0" dirty="0">
                <a:solidFill>
                  <a:schemeClr val="tx1"/>
                </a:solidFill>
                <a:effectLst/>
                <a:latin typeface="+mj-lt"/>
                <a:ea typeface="+mj-ea"/>
                <a:cs typeface="+mj-cs"/>
              </a:rPr>
              <a:t>Para poder hacer frente al vencimiento de sus pasivos, el Gobierno Federal ha tenido que inyectarle a Pemex más de un billón de pesos de capital</a:t>
            </a:r>
            <a:r>
              <a:rPr lang="en-US" sz="2000" kern="1200" dirty="0">
                <a:solidFill>
                  <a:schemeClr val="tx1"/>
                </a:solidFill>
                <a:effectLst/>
                <a:latin typeface="+mj-lt"/>
                <a:ea typeface="+mj-ea"/>
                <a:cs typeface="+mj-cs"/>
              </a:rPr>
              <a:t>.</a:t>
            </a:r>
          </a:p>
        </p:txBody>
      </p:sp>
      <p:sp>
        <p:nvSpPr>
          <p:cNvPr id="7" name="CuadroTexto 6">
            <a:extLst>
              <a:ext uri="{FF2B5EF4-FFF2-40B4-BE49-F238E27FC236}">
                <a16:creationId xmlns:a16="http://schemas.microsoft.com/office/drawing/2014/main" id="{FE78AF1D-C0DA-876E-180D-71BABA98BF08}"/>
              </a:ext>
            </a:extLst>
          </p:cNvPr>
          <p:cNvSpPr txBox="1"/>
          <p:nvPr/>
        </p:nvSpPr>
        <p:spPr>
          <a:xfrm>
            <a:off x="5414356" y="5600307"/>
            <a:ext cx="3933306" cy="1208141"/>
          </a:xfrm>
          <a:prstGeom prst="rect">
            <a:avLst/>
          </a:prstGeom>
        </p:spPr>
        <p:txBody>
          <a:bodyPr vert="horz" lIns="91440" tIns="45720" rIns="91440" bIns="45720" rtlCol="0">
            <a:normAutofit/>
          </a:bodyPr>
          <a:lstStyle/>
          <a:p>
            <a:pPr>
              <a:lnSpc>
                <a:spcPct val="90000"/>
              </a:lnSpc>
              <a:spcBef>
                <a:spcPts val="1000"/>
              </a:spcBef>
            </a:pPr>
            <a:r>
              <a:rPr lang="en-US" sz="1200" kern="1200" dirty="0">
                <a:solidFill>
                  <a:schemeClr val="tx1"/>
                </a:solidFill>
                <a:latin typeface="+mn-lt"/>
                <a:ea typeface="+mn-ea"/>
                <a:cs typeface="+mn-cs"/>
              </a:rPr>
              <a:t>Fuente: </a:t>
            </a:r>
            <a:r>
              <a:rPr lang="en-US" sz="1200" kern="1200" dirty="0" err="1">
                <a:solidFill>
                  <a:schemeClr val="tx1"/>
                </a:solidFill>
                <a:latin typeface="+mn-lt"/>
                <a:ea typeface="+mn-ea"/>
                <a:cs typeface="+mn-cs"/>
              </a:rPr>
              <a:t>Reportes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Financieros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auditados</a:t>
            </a:r>
            <a:r>
              <a:rPr lang="en-US" sz="1200" kern="1200" dirty="0">
                <a:solidFill>
                  <a:schemeClr val="tx1"/>
                </a:solidFill>
                <a:latin typeface="+mn-lt"/>
                <a:ea typeface="+mn-ea"/>
                <a:cs typeface="+mn-cs"/>
              </a:rPr>
              <a:t> de Pemex.  </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C96914AB-CEF4-B12B-9ACF-D5C280EF7115}"/>
              </a:ext>
            </a:extLst>
          </p:cNvPr>
          <p:cNvPicPr>
            <a:picLocks noChangeAspect="1"/>
          </p:cNvPicPr>
          <p:nvPr/>
        </p:nvPicPr>
        <p:blipFill>
          <a:blip r:embed="rId2"/>
          <a:stretch>
            <a:fillRect/>
          </a:stretch>
        </p:blipFill>
        <p:spPr>
          <a:xfrm>
            <a:off x="5414356" y="1257693"/>
            <a:ext cx="6408836" cy="4191361"/>
          </a:xfrm>
          <a:prstGeom prst="rect">
            <a:avLst/>
          </a:prstGeom>
        </p:spPr>
      </p:pic>
      <p:sp>
        <p:nvSpPr>
          <p:cNvPr id="3" name="Marcador de número de diapositiva 2">
            <a:extLst>
              <a:ext uri="{FF2B5EF4-FFF2-40B4-BE49-F238E27FC236}">
                <a16:creationId xmlns:a16="http://schemas.microsoft.com/office/drawing/2014/main" id="{9BC960C0-952C-2404-4496-CA5647B734F0}"/>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960B106A-BC43-45B8-8597-71514FA9B9A8}" type="slidenum">
              <a:rPr lang="en-US">
                <a:solidFill>
                  <a:schemeClr val="tx1">
                    <a:lumMod val="50000"/>
                    <a:lumOff val="50000"/>
                  </a:schemeClr>
                </a:solidFill>
              </a:rPr>
              <a:pPr>
                <a:spcAft>
                  <a:spcPts val="600"/>
                </a:spcAft>
              </a:pPr>
              <a:t>6</a:t>
            </a:fld>
            <a:endParaRPr lang="en-US">
              <a:solidFill>
                <a:schemeClr val="tx1">
                  <a:lumMod val="50000"/>
                  <a:lumOff val="50000"/>
                </a:schemeClr>
              </a:solidFill>
            </a:endParaRPr>
          </a:p>
        </p:txBody>
      </p:sp>
      <p:pic>
        <p:nvPicPr>
          <p:cNvPr id="5" name="Imagen 4">
            <a:extLst>
              <a:ext uri="{FF2B5EF4-FFF2-40B4-BE49-F238E27FC236}">
                <a16:creationId xmlns:a16="http://schemas.microsoft.com/office/drawing/2014/main" id="{C39711F1-1333-2D6A-7BA8-07BC934849CB}"/>
              </a:ext>
            </a:extLst>
          </p:cNvPr>
          <p:cNvPicPr>
            <a:picLocks noChangeAspect="1"/>
          </p:cNvPicPr>
          <p:nvPr/>
        </p:nvPicPr>
        <p:blipFill>
          <a:blip r:embed="rId3"/>
          <a:stretch>
            <a:fillRect/>
          </a:stretch>
        </p:blipFill>
        <p:spPr>
          <a:xfrm>
            <a:off x="1617177" y="434034"/>
            <a:ext cx="2012321" cy="513142"/>
          </a:xfrm>
          <a:prstGeom prst="rect">
            <a:avLst/>
          </a:prstGeom>
        </p:spPr>
      </p:pic>
    </p:spTree>
    <p:extLst>
      <p:ext uri="{BB962C8B-B14F-4D97-AF65-F5344CB8AC3E}">
        <p14:creationId xmlns:p14="http://schemas.microsoft.com/office/powerpoint/2010/main" val="7673182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63429FB-A8FF-4EAF-C3FF-CC74681B8AC5}"/>
              </a:ext>
            </a:extLst>
          </p:cNvPr>
          <p:cNvSpPr>
            <a:spLocks noGrp="1"/>
          </p:cNvSpPr>
          <p:nvPr>
            <p:ph idx="1"/>
          </p:nvPr>
        </p:nvSpPr>
        <p:spPr>
          <a:xfrm>
            <a:off x="1376516" y="983227"/>
            <a:ext cx="9665110" cy="5093108"/>
          </a:xfrm>
        </p:spPr>
        <p:txBody>
          <a:bodyPr>
            <a:normAutofit/>
          </a:bodyPr>
          <a:lstStyle/>
          <a:p>
            <a:r>
              <a:rPr lang="es-ES" sz="2400" dirty="0"/>
              <a:t>Pemex dejó de ser el caballo brioso que impulsaba la economía nacional y aportaba un alto porcentaje de los ingresos del Gobierno Federal.</a:t>
            </a:r>
          </a:p>
          <a:p>
            <a:r>
              <a:rPr lang="es-ES" sz="2400" dirty="0"/>
              <a:t>Hoy en día Pemex se ha convertido en un paquidermo artrítico que requiere del respaldo del Gobierno Federal para poder enfrentar sus compromisos financieros de corto plazo.</a:t>
            </a:r>
          </a:p>
          <a:p>
            <a:r>
              <a:rPr lang="es-ES" sz="2400" dirty="0"/>
              <a:t>Es indispensable poner freno de manera urgente a las crecientes pérdidas de Pemex Transformación Industrial, que en muy buena parte son  el resultado de un pésimo manejo del Sistema Nacional de Refinación. </a:t>
            </a:r>
          </a:p>
          <a:p>
            <a:r>
              <a:rPr lang="es-ES" sz="2400" dirty="0"/>
              <a:t>De seguir por el mismo camino, Pemex no solo no podrá hacer frente a sus compromisos financieros, sino que comprometerá cada vez más a las finanzas públicas del Gobierno Federal.</a:t>
            </a:r>
            <a:endParaRPr lang="es-MX" sz="2400" dirty="0"/>
          </a:p>
        </p:txBody>
      </p:sp>
      <p:sp>
        <p:nvSpPr>
          <p:cNvPr id="4" name="Marcador de número de diapositiva 3">
            <a:extLst>
              <a:ext uri="{FF2B5EF4-FFF2-40B4-BE49-F238E27FC236}">
                <a16:creationId xmlns:a16="http://schemas.microsoft.com/office/drawing/2014/main" id="{2E6BB9B6-33E4-FEF1-F266-C0BF4B7A1FBD}"/>
              </a:ext>
            </a:extLst>
          </p:cNvPr>
          <p:cNvSpPr>
            <a:spLocks noGrp="1"/>
          </p:cNvSpPr>
          <p:nvPr>
            <p:ph type="sldNum" sz="quarter" idx="12"/>
          </p:nvPr>
        </p:nvSpPr>
        <p:spPr/>
        <p:txBody>
          <a:bodyPr/>
          <a:lstStyle/>
          <a:p>
            <a:fld id="{FAA187EF-FC51-4461-9378-6E0761925990}" type="slidenum">
              <a:rPr lang="es-MX" smtClean="0"/>
              <a:t>60</a:t>
            </a:fld>
            <a:endParaRPr lang="es-MX"/>
          </a:p>
        </p:txBody>
      </p:sp>
    </p:spTree>
    <p:extLst>
      <p:ext uri="{BB962C8B-B14F-4D97-AF65-F5344CB8AC3E}">
        <p14:creationId xmlns:p14="http://schemas.microsoft.com/office/powerpoint/2010/main" val="1057466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C3BE2B-430B-3D60-9EC3-EE272AFC5F8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0E0EF491-E2F9-BAF2-F806-93A4B88F3C10}"/>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marL="342900" indent="-342900" algn="l">
              <a:buFont typeface="Arial" panose="020B0604020202020204" pitchFamily="34" charset="0"/>
              <a:buChar char="•"/>
            </a:pPr>
            <a:r>
              <a:rPr lang="es-MX" sz="2000" kern="1200" noProof="0" dirty="0">
                <a:solidFill>
                  <a:schemeClr val="tx1"/>
                </a:solidFill>
                <a:effectLst/>
                <a:latin typeface="+mj-lt"/>
                <a:ea typeface="+mj-ea"/>
                <a:cs typeface="+mj-cs"/>
              </a:rPr>
              <a:t>A pesar de las aportaciones de capital del Gobierno Federal, la empresa presenta un deterioro en su patrimonio de 380 mil millones de pesos respecto a 2018.</a:t>
            </a:r>
          </a:p>
        </p:txBody>
      </p:sp>
      <p:sp>
        <p:nvSpPr>
          <p:cNvPr id="7" name="CuadroTexto 6">
            <a:extLst>
              <a:ext uri="{FF2B5EF4-FFF2-40B4-BE49-F238E27FC236}">
                <a16:creationId xmlns:a16="http://schemas.microsoft.com/office/drawing/2014/main" id="{DE59A330-CD19-6F94-F4B6-2A6549653404}"/>
              </a:ext>
            </a:extLst>
          </p:cNvPr>
          <p:cNvSpPr txBox="1"/>
          <p:nvPr/>
        </p:nvSpPr>
        <p:spPr>
          <a:xfrm>
            <a:off x="5344948" y="5600307"/>
            <a:ext cx="3933306" cy="1208141"/>
          </a:xfrm>
          <a:prstGeom prst="rect">
            <a:avLst/>
          </a:prstGeom>
        </p:spPr>
        <p:txBody>
          <a:bodyPr vert="horz" lIns="91440" tIns="45720" rIns="91440" bIns="45720" rtlCol="0">
            <a:normAutofit/>
          </a:bodyPr>
          <a:lstStyle/>
          <a:p>
            <a:pPr>
              <a:lnSpc>
                <a:spcPct val="90000"/>
              </a:lnSpc>
              <a:spcBef>
                <a:spcPts val="1000"/>
              </a:spcBef>
            </a:pPr>
            <a:r>
              <a:rPr lang="en-US" sz="1200" kern="1200" dirty="0">
                <a:solidFill>
                  <a:schemeClr val="tx1"/>
                </a:solidFill>
                <a:latin typeface="+mn-lt"/>
                <a:ea typeface="+mn-ea"/>
                <a:cs typeface="+mn-cs"/>
              </a:rPr>
              <a:t>Fuente: </a:t>
            </a:r>
            <a:r>
              <a:rPr lang="en-US" sz="1200" kern="1200" dirty="0" err="1">
                <a:solidFill>
                  <a:schemeClr val="tx1"/>
                </a:solidFill>
                <a:latin typeface="+mn-lt"/>
                <a:ea typeface="+mn-ea"/>
                <a:cs typeface="+mn-cs"/>
              </a:rPr>
              <a:t>Reportes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Financieros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auditados</a:t>
            </a:r>
            <a:r>
              <a:rPr lang="en-US" sz="1200" kern="1200" dirty="0">
                <a:solidFill>
                  <a:schemeClr val="tx1"/>
                </a:solidFill>
                <a:latin typeface="+mn-lt"/>
                <a:ea typeface="+mn-ea"/>
                <a:cs typeface="+mn-cs"/>
              </a:rPr>
              <a:t> de Pemex.  </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462EC6D8-A24F-55F8-2729-B3415190E8A4}"/>
              </a:ext>
            </a:extLst>
          </p:cNvPr>
          <p:cNvPicPr>
            <a:picLocks noChangeAspect="1"/>
          </p:cNvPicPr>
          <p:nvPr/>
        </p:nvPicPr>
        <p:blipFill>
          <a:blip r:embed="rId2"/>
          <a:stretch>
            <a:fillRect/>
          </a:stretch>
        </p:blipFill>
        <p:spPr>
          <a:xfrm>
            <a:off x="5414356" y="1257693"/>
            <a:ext cx="6408836" cy="4191361"/>
          </a:xfrm>
          <a:prstGeom prst="rect">
            <a:avLst/>
          </a:prstGeom>
        </p:spPr>
      </p:pic>
      <p:sp>
        <p:nvSpPr>
          <p:cNvPr id="3" name="Marcador de número de diapositiva 2">
            <a:extLst>
              <a:ext uri="{FF2B5EF4-FFF2-40B4-BE49-F238E27FC236}">
                <a16:creationId xmlns:a16="http://schemas.microsoft.com/office/drawing/2014/main" id="{5642370F-CDAF-EB76-6003-1C3802641A60}"/>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960B106A-BC43-45B8-8597-71514FA9B9A8}" type="slidenum">
              <a:rPr lang="en-US">
                <a:solidFill>
                  <a:schemeClr val="tx1">
                    <a:lumMod val="50000"/>
                    <a:lumOff val="50000"/>
                  </a:schemeClr>
                </a:solidFill>
              </a:rPr>
              <a:pPr>
                <a:spcAft>
                  <a:spcPts val="600"/>
                </a:spcAft>
              </a:pPr>
              <a:t>7</a:t>
            </a:fld>
            <a:endParaRPr lang="en-US">
              <a:solidFill>
                <a:schemeClr val="tx1">
                  <a:lumMod val="50000"/>
                  <a:lumOff val="50000"/>
                </a:schemeClr>
              </a:solidFill>
            </a:endParaRPr>
          </a:p>
        </p:txBody>
      </p:sp>
    </p:spTree>
    <p:extLst>
      <p:ext uri="{BB962C8B-B14F-4D97-AF65-F5344CB8AC3E}">
        <p14:creationId xmlns:p14="http://schemas.microsoft.com/office/powerpoint/2010/main" val="1200007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8754AA8D-1AF9-E9D9-6054-866759A8C417}"/>
              </a:ext>
            </a:extLst>
          </p:cNvPr>
          <p:cNvSpPr txBox="1">
            <a:spLocks/>
          </p:cNvSpPr>
          <p:nvPr/>
        </p:nvSpPr>
        <p:spPr>
          <a:xfrm>
            <a:off x="477980" y="1774028"/>
            <a:ext cx="4153013" cy="230773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600"/>
              </a:spcAft>
              <a:buClr>
                <a:schemeClr val="accent6">
                  <a:lumMod val="75000"/>
                </a:schemeClr>
              </a:buClr>
              <a:buFont typeface="Arial" panose="020B0604020202020204" pitchFamily="34" charset="0"/>
              <a:buChar char="•"/>
              <a:defRPr/>
            </a:pPr>
            <a:r>
              <a:rPr lang="es-MX" sz="2000" kern="1200" noProof="0" dirty="0">
                <a:solidFill>
                  <a:schemeClr val="tx1"/>
                </a:solidFill>
                <a:latin typeface="+mj-lt"/>
                <a:ea typeface="+mj-ea"/>
                <a:cs typeface="+mj-cs"/>
              </a:rPr>
              <a:t>Los pasivos de Pemex rebasan los </a:t>
            </a:r>
            <a:r>
              <a:rPr lang="es-MX" sz="2000" b="1" kern="1200" noProof="0" dirty="0">
                <a:solidFill>
                  <a:schemeClr val="tx1"/>
                </a:solidFill>
                <a:latin typeface="+mj-lt"/>
                <a:ea typeface="+mj-ea"/>
                <a:cs typeface="+mj-cs"/>
              </a:rPr>
              <a:t>4.2 billones de pesos</a:t>
            </a:r>
            <a:r>
              <a:rPr lang="es-MX" sz="2000" kern="1200" noProof="0" dirty="0">
                <a:solidFill>
                  <a:schemeClr val="tx1"/>
                </a:solidFill>
                <a:latin typeface="+mj-lt"/>
                <a:ea typeface="+mj-ea"/>
                <a:cs typeface="+mj-cs"/>
              </a:rPr>
              <a:t>.</a:t>
            </a:r>
          </a:p>
          <a:p>
            <a:pPr marL="342900" indent="-342900">
              <a:spcBef>
                <a:spcPts val="1200"/>
              </a:spcBef>
              <a:spcAft>
                <a:spcPts val="600"/>
              </a:spcAft>
              <a:buClr>
                <a:schemeClr val="accent6">
                  <a:lumMod val="75000"/>
                </a:schemeClr>
              </a:buClr>
              <a:buFont typeface="Arial" panose="020B0604020202020204" pitchFamily="34" charset="0"/>
              <a:buChar char="•"/>
              <a:defRPr/>
            </a:pPr>
            <a:r>
              <a:rPr lang="es-MX" sz="2000" kern="1200" noProof="0" dirty="0">
                <a:solidFill>
                  <a:schemeClr val="tx1"/>
                </a:solidFill>
                <a:latin typeface="+mj-lt"/>
                <a:ea typeface="+mj-ea"/>
                <a:cs typeface="+mj-cs"/>
              </a:rPr>
              <a:t>Si bien los pasivos de largo plazo se han mantenido relativamente constantes, los pasivos de corto plazo se han incrementado </a:t>
            </a:r>
            <a:r>
              <a:rPr lang="es-MX" sz="2000" b="1" kern="1200" noProof="0" dirty="0">
                <a:solidFill>
                  <a:schemeClr val="tx1"/>
                </a:solidFill>
                <a:latin typeface="+mj-lt"/>
                <a:ea typeface="+mj-ea"/>
                <a:cs typeface="+mj-cs"/>
              </a:rPr>
              <a:t>270%</a:t>
            </a:r>
            <a:r>
              <a:rPr lang="es-MX" sz="2000" kern="1200" noProof="0" dirty="0">
                <a:solidFill>
                  <a:schemeClr val="tx1"/>
                </a:solidFill>
                <a:latin typeface="+mj-lt"/>
                <a:ea typeface="+mj-ea"/>
                <a:cs typeface="+mj-cs"/>
              </a:rPr>
              <a:t>.</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a:extLst>
              <a:ext uri="{FF2B5EF4-FFF2-40B4-BE49-F238E27FC236}">
                <a16:creationId xmlns:a16="http://schemas.microsoft.com/office/drawing/2014/main" id="{7B52E9FA-1428-9677-4B43-C54CB66BEC1C}"/>
              </a:ext>
            </a:extLst>
          </p:cNvPr>
          <p:cNvPicPr>
            <a:picLocks noChangeAspect="1"/>
          </p:cNvPicPr>
          <p:nvPr/>
        </p:nvPicPr>
        <p:blipFill>
          <a:blip r:embed="rId2"/>
          <a:stretch>
            <a:fillRect/>
          </a:stretch>
        </p:blipFill>
        <p:spPr>
          <a:xfrm>
            <a:off x="5414356" y="1257693"/>
            <a:ext cx="6408836" cy="4191361"/>
          </a:xfrm>
          <a:prstGeom prst="rect">
            <a:avLst/>
          </a:prstGeom>
        </p:spPr>
      </p:pic>
      <p:sp>
        <p:nvSpPr>
          <p:cNvPr id="4" name="Marcador de número de diapositiva 3">
            <a:extLst>
              <a:ext uri="{FF2B5EF4-FFF2-40B4-BE49-F238E27FC236}">
                <a16:creationId xmlns:a16="http://schemas.microsoft.com/office/drawing/2014/main" id="{C4371562-AC34-9F49-AE82-90DBE062E3DF}"/>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8</a:t>
            </a:fld>
            <a:endParaRPr lang="en-US">
              <a:solidFill>
                <a:schemeClr val="tx1">
                  <a:lumMod val="50000"/>
                  <a:lumOff val="50000"/>
                </a:schemeClr>
              </a:solidFill>
            </a:endParaRPr>
          </a:p>
        </p:txBody>
      </p:sp>
      <p:pic>
        <p:nvPicPr>
          <p:cNvPr id="5" name="Imagen 4">
            <a:extLst>
              <a:ext uri="{FF2B5EF4-FFF2-40B4-BE49-F238E27FC236}">
                <a16:creationId xmlns:a16="http://schemas.microsoft.com/office/drawing/2014/main" id="{29FAA376-CE12-CC3F-7238-F3B0D81CAA5A}"/>
              </a:ext>
            </a:extLst>
          </p:cNvPr>
          <p:cNvPicPr>
            <a:picLocks noChangeAspect="1"/>
          </p:cNvPicPr>
          <p:nvPr/>
        </p:nvPicPr>
        <p:blipFill>
          <a:blip r:embed="rId3"/>
          <a:stretch>
            <a:fillRect/>
          </a:stretch>
        </p:blipFill>
        <p:spPr>
          <a:xfrm>
            <a:off x="1617177" y="434034"/>
            <a:ext cx="2012321" cy="513142"/>
          </a:xfrm>
          <a:prstGeom prst="rect">
            <a:avLst/>
          </a:prstGeom>
        </p:spPr>
      </p:pic>
    </p:spTree>
    <p:extLst>
      <p:ext uri="{BB962C8B-B14F-4D97-AF65-F5344CB8AC3E}">
        <p14:creationId xmlns:p14="http://schemas.microsoft.com/office/powerpoint/2010/main" val="190889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A33833-4FB7-205A-A04A-1C194FA8A0D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0C095CDE-2811-061F-AE9E-C799E66C8E21}"/>
              </a:ext>
            </a:extLst>
          </p:cNvPr>
          <p:cNvSpPr txBox="1">
            <a:spLocks/>
          </p:cNvSpPr>
          <p:nvPr/>
        </p:nvSpPr>
        <p:spPr>
          <a:xfrm>
            <a:off x="340267" y="2552273"/>
            <a:ext cx="3438906" cy="3687919"/>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Bef>
                <a:spcPts val="1200"/>
              </a:spcBef>
              <a:spcAft>
                <a:spcPct val="0"/>
              </a:spcAft>
              <a:buClr>
                <a:schemeClr val="accent6">
                  <a:lumMod val="75000"/>
                </a:schemeClr>
              </a:buClr>
              <a:buFont typeface="Arial" panose="020B0604020202020204" pitchFamily="34" charset="0"/>
              <a:buChar char="•"/>
              <a:defRPr/>
            </a:pPr>
            <a:r>
              <a:rPr lang="es-ES" sz="2000" noProof="0" dirty="0">
                <a:latin typeface="+mn-lt"/>
                <a:ea typeface="+mn-ea"/>
                <a:cs typeface="+mn-cs"/>
              </a:rPr>
              <a:t>A pesar del billón de pesos de inyección de capital del Gobierno Federal, </a:t>
            </a:r>
            <a:r>
              <a:rPr lang="es-MX" sz="2000" noProof="0" dirty="0">
                <a:latin typeface="+mn-lt"/>
                <a:ea typeface="+mn-ea"/>
                <a:cs typeface="+mn-cs"/>
              </a:rPr>
              <a:t>Los pasivos de largo plazo se han mantenido alrededor de </a:t>
            </a:r>
            <a:r>
              <a:rPr lang="es-MX" sz="2000" b="1" noProof="0" dirty="0">
                <a:latin typeface="+mn-lt"/>
                <a:ea typeface="+mn-ea"/>
                <a:cs typeface="+mn-cs"/>
              </a:rPr>
              <a:t>3 billones de pesos</a:t>
            </a:r>
            <a:r>
              <a:rPr lang="es-MX" sz="2000" noProof="0" dirty="0">
                <a:latin typeface="+mn-lt"/>
                <a:ea typeface="+mn-ea"/>
                <a:cs typeface="+mn-cs"/>
              </a:rPr>
              <a:t>.</a:t>
            </a:r>
          </a:p>
          <a:p>
            <a:pPr marL="342900" indent="-342900">
              <a:spcBef>
                <a:spcPts val="1200"/>
              </a:spcBef>
              <a:spcAft>
                <a:spcPct val="0"/>
              </a:spcAft>
              <a:buClr>
                <a:schemeClr val="accent6">
                  <a:lumMod val="75000"/>
                </a:schemeClr>
              </a:buClr>
              <a:buFont typeface="Arial" panose="020B0604020202020204" pitchFamily="34" charset="0"/>
              <a:buChar char="•"/>
              <a:defRPr/>
            </a:pPr>
            <a:r>
              <a:rPr lang="es-MX" sz="2000" noProof="0" dirty="0">
                <a:latin typeface="+mn-lt"/>
                <a:ea typeface="+mn-ea"/>
                <a:cs typeface="+mn-cs"/>
              </a:rPr>
              <a:t>De estos, </a:t>
            </a:r>
            <a:r>
              <a:rPr lang="es-MX" sz="2000" b="1" noProof="0" dirty="0">
                <a:latin typeface="+mn-lt"/>
                <a:ea typeface="+mn-ea"/>
                <a:cs typeface="+mn-cs"/>
              </a:rPr>
              <a:t>1.55 billones de pesos</a:t>
            </a:r>
            <a:r>
              <a:rPr lang="es-MX" sz="2000" noProof="0" dirty="0">
                <a:latin typeface="+mn-lt"/>
                <a:ea typeface="+mn-ea"/>
                <a:cs typeface="+mn-cs"/>
              </a:rPr>
              <a:t> corresponden a deuda financiera, fundamentalmente en moneda extranjera.</a:t>
            </a:r>
          </a:p>
          <a:p>
            <a:pPr marL="342900" indent="-342900">
              <a:spcBef>
                <a:spcPts val="1200"/>
              </a:spcBef>
              <a:spcAft>
                <a:spcPct val="0"/>
              </a:spcAft>
              <a:buClr>
                <a:schemeClr val="accent6">
                  <a:lumMod val="75000"/>
                </a:schemeClr>
              </a:buClr>
              <a:buFont typeface="Arial" panose="020B0604020202020204" pitchFamily="34" charset="0"/>
              <a:buChar char="•"/>
              <a:defRPr/>
            </a:pPr>
            <a:r>
              <a:rPr lang="es-MX" sz="2000" dirty="0">
                <a:latin typeface="+mn-lt"/>
                <a:ea typeface="+mn-ea"/>
                <a:cs typeface="+mn-cs"/>
              </a:rPr>
              <a:t>El segundo componente en importancia es la reserva de beneficios a los empleados, por </a:t>
            </a:r>
            <a:r>
              <a:rPr lang="es-MX" sz="2000" b="1" dirty="0">
                <a:latin typeface="+mn-lt"/>
                <a:ea typeface="+mn-ea"/>
                <a:cs typeface="+mn-cs"/>
              </a:rPr>
              <a:t>1.23 billones de pesos</a:t>
            </a:r>
            <a:r>
              <a:rPr lang="es-MX" sz="2000" dirty="0">
                <a:latin typeface="+mn-lt"/>
                <a:ea typeface="+mn-ea"/>
                <a:cs typeface="+mn-cs"/>
              </a:rPr>
              <a:t>.</a:t>
            </a:r>
            <a:endParaRPr lang="es-MX" sz="2000" noProof="0" dirty="0">
              <a:latin typeface="+mn-lt"/>
              <a:ea typeface="+mn-ea"/>
              <a:cs typeface="+mn-cs"/>
            </a:endParaRPr>
          </a:p>
          <a:p>
            <a:pPr>
              <a:spcBef>
                <a:spcPts val="1200"/>
              </a:spcBef>
              <a:spcAft>
                <a:spcPct val="0"/>
              </a:spcAft>
              <a:buClr>
                <a:schemeClr val="accent6">
                  <a:lumMod val="75000"/>
                </a:schemeClr>
              </a:buClr>
              <a:defRPr/>
            </a:pPr>
            <a:endParaRPr lang="en-US" sz="1700" dirty="0">
              <a:effectLst>
                <a:outerShdw blurRad="38100" dist="38100" dir="2700000" algn="tl">
                  <a:srgbClr val="000000">
                    <a:alpha val="43137"/>
                  </a:srgbClr>
                </a:outerShdw>
              </a:effectLst>
              <a:latin typeface="+mn-lt"/>
              <a:ea typeface="+mn-ea"/>
              <a:cs typeface="+mn-cs"/>
            </a:endParaRPr>
          </a:p>
        </p:txBody>
      </p:sp>
      <p:pic>
        <p:nvPicPr>
          <p:cNvPr id="4" name="Imagen 3">
            <a:extLst>
              <a:ext uri="{FF2B5EF4-FFF2-40B4-BE49-F238E27FC236}">
                <a16:creationId xmlns:a16="http://schemas.microsoft.com/office/drawing/2014/main" id="{A5EA7EEB-0F2E-ADF8-51DE-3EFB0B3C398C}"/>
              </a:ext>
            </a:extLst>
          </p:cNvPr>
          <p:cNvPicPr>
            <a:picLocks noChangeAspect="1"/>
          </p:cNvPicPr>
          <p:nvPr/>
        </p:nvPicPr>
        <p:blipFill>
          <a:blip r:embed="rId2"/>
          <a:stretch>
            <a:fillRect/>
          </a:stretch>
        </p:blipFill>
        <p:spPr>
          <a:xfrm>
            <a:off x="4901184" y="1212335"/>
            <a:ext cx="6922008" cy="4533914"/>
          </a:xfrm>
          <a:prstGeom prst="rect">
            <a:avLst/>
          </a:prstGeom>
        </p:spPr>
      </p:pic>
      <p:sp>
        <p:nvSpPr>
          <p:cNvPr id="2" name="Marcador de número de diapositiva 1">
            <a:extLst>
              <a:ext uri="{FF2B5EF4-FFF2-40B4-BE49-F238E27FC236}">
                <a16:creationId xmlns:a16="http://schemas.microsoft.com/office/drawing/2014/main" id="{6DC01452-1932-85A5-AF02-2EEA57204ADD}"/>
              </a:ext>
            </a:extLst>
          </p:cNvPr>
          <p:cNvSpPr>
            <a:spLocks noGrp="1"/>
          </p:cNvSpPr>
          <p:nvPr>
            <p:ph type="sldNum" sz="quarter" idx="12"/>
          </p:nvPr>
        </p:nvSpPr>
        <p:spPr>
          <a:xfrm>
            <a:off x="9695688" y="6356350"/>
            <a:ext cx="2121408" cy="365125"/>
          </a:xfrm>
        </p:spPr>
        <p:txBody>
          <a:bodyPr vert="horz" lIns="91440" tIns="45720" rIns="91440" bIns="45720" rtlCol="0" anchor="ctr">
            <a:normAutofit/>
          </a:bodyPr>
          <a:lstStyle/>
          <a:p>
            <a:pPr>
              <a:spcAft>
                <a:spcPts val="600"/>
              </a:spcAft>
            </a:pPr>
            <a:fld id="{FAA187EF-FC51-4461-9378-6E0761925990}" type="slidenum">
              <a:rPr lang="en-US">
                <a:solidFill>
                  <a:schemeClr val="tx1">
                    <a:lumMod val="50000"/>
                    <a:lumOff val="50000"/>
                  </a:schemeClr>
                </a:solidFill>
              </a:rPr>
              <a:pPr>
                <a:spcAft>
                  <a:spcPts val="600"/>
                </a:spcAft>
              </a:pPr>
              <a:t>9</a:t>
            </a:fld>
            <a:endParaRPr lang="en-US">
              <a:solidFill>
                <a:schemeClr val="tx1">
                  <a:lumMod val="50000"/>
                  <a:lumOff val="50000"/>
                </a:schemeClr>
              </a:solidFill>
            </a:endParaRPr>
          </a:p>
        </p:txBody>
      </p:sp>
      <p:pic>
        <p:nvPicPr>
          <p:cNvPr id="5" name="Imagen 4">
            <a:extLst>
              <a:ext uri="{FF2B5EF4-FFF2-40B4-BE49-F238E27FC236}">
                <a16:creationId xmlns:a16="http://schemas.microsoft.com/office/drawing/2014/main" id="{E58D916C-C587-CC94-0BD8-B51F994F43A5}"/>
              </a:ext>
            </a:extLst>
          </p:cNvPr>
          <p:cNvPicPr>
            <a:picLocks noChangeAspect="1"/>
          </p:cNvPicPr>
          <p:nvPr/>
        </p:nvPicPr>
        <p:blipFill>
          <a:blip r:embed="rId3"/>
          <a:stretch>
            <a:fillRect/>
          </a:stretch>
        </p:blipFill>
        <p:spPr>
          <a:xfrm>
            <a:off x="1081372" y="452027"/>
            <a:ext cx="2012321" cy="513142"/>
          </a:xfrm>
          <a:prstGeom prst="rect">
            <a:avLst/>
          </a:prstGeom>
        </p:spPr>
      </p:pic>
    </p:spTree>
    <p:extLst>
      <p:ext uri="{BB962C8B-B14F-4D97-AF65-F5344CB8AC3E}">
        <p14:creationId xmlns:p14="http://schemas.microsoft.com/office/powerpoint/2010/main" val="3000607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8487</TotalTime>
  <Words>3087</Words>
  <Application>Microsoft Office PowerPoint</Application>
  <PresentationFormat>Panorámica</PresentationFormat>
  <Paragraphs>219</Paragraphs>
  <Slides>60</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60</vt:i4>
      </vt:variant>
    </vt:vector>
  </HeadingPairs>
  <TitlesOfParts>
    <vt:vector size="66" baseType="lpstr">
      <vt:lpstr>Aptos</vt:lpstr>
      <vt:lpstr>Aptos Display</vt:lpstr>
      <vt:lpstr>Arial</vt:lpstr>
      <vt:lpstr>Calibri</vt:lpstr>
      <vt:lpstr>Courier New</vt:lpstr>
      <vt:lpstr>Tema de Office</vt:lpstr>
      <vt:lpstr>Evolución de la situación financiera de Pemex  y su impacto presupuestal    2018 - 2024</vt:lpstr>
      <vt:lpstr>Cifras consolidados de  Petróleos Mexicanos</vt:lpstr>
      <vt:lpstr>Presentación de PowerPoint</vt:lpstr>
      <vt:lpstr>Pemex ha reportado pérdidas en cuatro de los últimos seis años.   El total de pérdidas de 2019 a la fecha es de 1.60 billones de pesos. </vt:lpstr>
      <vt:lpstr>Presentación de PowerPoint</vt:lpstr>
      <vt:lpstr>Para poder hacer frente al vencimiento de sus pasivos, el Gobierno Federal ha tenido que inyectarle a Pemex más de un billón de pesos de capital.</vt:lpstr>
      <vt:lpstr>A pesar de las aportaciones de capital del Gobierno Federal, la empresa presenta un deterioro en su patrimonio de 380 mil millones de pesos respecto a 2018.</vt:lpstr>
      <vt:lpstr>Presentación de PowerPoint</vt:lpstr>
      <vt:lpstr>Presentación de PowerPoint</vt:lpstr>
      <vt:lpstr>Presentación de PowerPoint</vt:lpstr>
      <vt:lpstr>Pemex  Exploración Producción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Pemex  Transformación Industrial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Pemex TRI tiene una participación cada vez mayor en el patrimonio negativo de la empresa.</vt:lpstr>
      <vt:lpstr>Impacto de las finanzas de Pemex sobre el presupuesto federal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Las pérdida de Pemex TRI  y su impacto sobre el presupuesto federal</vt:lpstr>
      <vt:lpstr>Presentación de PowerPoint</vt:lpstr>
      <vt:lpstr>Presentación de PowerPoint</vt:lpstr>
      <vt:lpstr>Presentación de PowerPoint</vt:lpstr>
      <vt:lpstr>Presentación de PowerPoint</vt:lpstr>
      <vt:lpstr>Índices de  Seguridad Industrial</vt:lpstr>
      <vt:lpstr>Presentación de PowerPoint</vt:lpstr>
      <vt:lpstr>Incumplimiento de normas ambientales a a) Quema de gas a la atmósfera xxx b) Captura de S y emisiones de SO2 </vt:lpstr>
      <vt:lpstr>Presentación de PowerPoint</vt:lpstr>
      <vt:lpstr>Presentación de PowerPoint</vt:lpstr>
      <vt:lpstr>Presentación de PowerPoint</vt:lpstr>
      <vt:lpstr>Presentación de PowerPoint</vt:lpstr>
      <vt:lpstr>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Francisco Barnés de Castro</dc:creator>
  <cp:lastModifiedBy>Francisco Barnés de Castro</cp:lastModifiedBy>
  <cp:revision>46</cp:revision>
  <dcterms:created xsi:type="dcterms:W3CDTF">2024-09-18T07:12:18Z</dcterms:created>
  <dcterms:modified xsi:type="dcterms:W3CDTF">2025-03-08T18:44:27Z</dcterms:modified>
</cp:coreProperties>
</file>